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Montserrat"/>
      <p:regular r:id="rId30"/>
      <p:bold r:id="rId31"/>
      <p:italic r:id="rId32"/>
      <p:boldItalic r:id="rId33"/>
    </p:embeddedFont>
    <p:embeddedFont>
      <p:font typeface="Lato"/>
      <p:regular r:id="rId34"/>
      <p:bold r:id="rId35"/>
      <p:italic r:id="rId36"/>
      <p:boldItalic r:id="rId37"/>
    </p:embeddedFont>
    <p:embeddedFont>
      <p:font typeface="Pacifico"/>
      <p:regular r:id="rId38"/>
    </p:embeddedFont>
    <p:embeddedFont>
      <p:font typeface="Lato Black"/>
      <p:bold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lack-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39" Type="http://schemas.openxmlformats.org/officeDocument/2006/relationships/font" Target="fonts/LatoBlack-bold.fntdata"/><Relationship Id="rId16" Type="http://schemas.openxmlformats.org/officeDocument/2006/relationships/slide" Target="slides/slide11.xml"/><Relationship Id="rId38" Type="http://schemas.openxmlformats.org/officeDocument/2006/relationships/font" Target="fonts/Pacific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90c61ac0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90c61ac0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0c61ac0f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90c61ac0f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90c61ac0f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90c61ac0f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90c61ac0f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90c61ac0f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90c61ac0f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90c61ac0f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90c61ac0f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90c61ac0f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9088adaf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9088adaf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918bffe07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918bffe07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9088adaf4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9088adaf4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0.jpg"/><Relationship Id="rId4" Type="http://schemas.openxmlformats.org/officeDocument/2006/relationships/image" Target="../media/image15.jpg"/><Relationship Id="rId5" Type="http://schemas.openxmlformats.org/officeDocument/2006/relationships/image" Target="../media/image13.jpg"/><Relationship Id="rId6" Type="http://schemas.openxmlformats.org/officeDocument/2006/relationships/image" Target="../media/image14.jpg"/><Relationship Id="rId7" Type="http://schemas.openxmlformats.org/officeDocument/2006/relationships/image" Target="../media/image17.jpg"/><Relationship Id="rId8"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8.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205850" y="1317475"/>
            <a:ext cx="5017500" cy="132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Black"/>
                <a:ea typeface="Lato Black"/>
                <a:cs typeface="Lato Black"/>
                <a:sym typeface="Lato Black"/>
              </a:rPr>
              <a:t>Sprocket Central Pty Ltd</a:t>
            </a:r>
            <a:endParaRPr>
              <a:latin typeface="Lato Black"/>
              <a:ea typeface="Lato Black"/>
              <a:cs typeface="Lato Black"/>
              <a:sym typeface="Lato Black"/>
            </a:endParaRPr>
          </a:p>
          <a:p>
            <a:pPr indent="0" lvl="0" marL="0" rtl="0" algn="ctr">
              <a:spcBef>
                <a:spcPts val="0"/>
              </a:spcBef>
              <a:spcAft>
                <a:spcPts val="0"/>
              </a:spcAft>
              <a:buNone/>
            </a:pPr>
            <a:r>
              <a:t/>
            </a:r>
            <a:endParaRPr>
              <a:latin typeface="Lato Black"/>
              <a:ea typeface="Lato Black"/>
              <a:cs typeface="Lato Black"/>
              <a:sym typeface="Lato Black"/>
            </a:endParaRPr>
          </a:p>
        </p:txBody>
      </p:sp>
      <p:sp>
        <p:nvSpPr>
          <p:cNvPr id="229" name="Google Shape;229;p17"/>
          <p:cNvSpPr txBox="1"/>
          <p:nvPr/>
        </p:nvSpPr>
        <p:spPr>
          <a:xfrm>
            <a:off x="5234750" y="3881325"/>
            <a:ext cx="3660900" cy="10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solidFill>
                  <a:schemeClr val="lt1"/>
                </a:solidFill>
                <a:latin typeface="Lato"/>
                <a:ea typeface="Lato"/>
                <a:cs typeface="Lato"/>
                <a:sym typeface="Lato"/>
              </a:rPr>
              <a:t>The Analytic Team</a:t>
            </a:r>
            <a:endParaRPr b="1" sz="2300">
              <a:solidFill>
                <a:schemeClr val="lt1"/>
              </a:solidFill>
              <a:latin typeface="Lato"/>
              <a:ea typeface="Lato"/>
              <a:cs typeface="Lato"/>
              <a:sym typeface="Lato"/>
            </a:endParaRPr>
          </a:p>
          <a:p>
            <a:pPr indent="0" lvl="0" marL="0" rtl="0" algn="l">
              <a:spcBef>
                <a:spcPts val="0"/>
              </a:spcBef>
              <a:spcAft>
                <a:spcPts val="0"/>
              </a:spcAft>
              <a:buNone/>
            </a:pPr>
            <a:r>
              <a:rPr b="1" lang="en-GB" sz="2000">
                <a:solidFill>
                  <a:schemeClr val="lt1"/>
                </a:solidFill>
                <a:latin typeface="Lato"/>
                <a:ea typeface="Lato"/>
                <a:cs typeface="Lato"/>
                <a:sym typeface="Lato"/>
              </a:rPr>
              <a:t>Data analytics approach</a:t>
            </a:r>
            <a:endParaRPr b="1" sz="2000">
              <a:solidFill>
                <a:schemeClr val="lt1"/>
              </a:solidFill>
              <a:latin typeface="Lato"/>
              <a:ea typeface="Lato"/>
              <a:cs typeface="Lato"/>
              <a:sym typeface="Lato"/>
            </a:endParaRPr>
          </a:p>
        </p:txBody>
      </p:sp>
      <p:pic>
        <p:nvPicPr>
          <p:cNvPr id="230" name="Google Shape;230;p17"/>
          <p:cNvPicPr preferRelativeResize="0"/>
          <p:nvPr/>
        </p:nvPicPr>
        <p:blipFill>
          <a:blip r:embed="rId3">
            <a:alphaModFix/>
          </a:blip>
          <a:stretch>
            <a:fillRect/>
          </a:stretch>
        </p:blipFill>
        <p:spPr>
          <a:xfrm rot="2699890">
            <a:off x="5570" y="1091195"/>
            <a:ext cx="1889485" cy="798334"/>
          </a:xfrm>
          <a:prstGeom prst="rect">
            <a:avLst/>
          </a:prstGeom>
          <a:noFill/>
          <a:ln>
            <a:noFill/>
          </a:ln>
        </p:spPr>
      </p:pic>
      <p:pic>
        <p:nvPicPr>
          <p:cNvPr id="231" name="Google Shape;231;p17"/>
          <p:cNvPicPr preferRelativeResize="0"/>
          <p:nvPr/>
        </p:nvPicPr>
        <p:blipFill>
          <a:blip r:embed="rId3">
            <a:alphaModFix/>
          </a:blip>
          <a:stretch>
            <a:fillRect/>
          </a:stretch>
        </p:blipFill>
        <p:spPr>
          <a:xfrm rot="2699842">
            <a:off x="7583523" y="453784"/>
            <a:ext cx="1555880" cy="657382"/>
          </a:xfrm>
          <a:prstGeom prst="rect">
            <a:avLst/>
          </a:prstGeom>
          <a:noFill/>
          <a:ln>
            <a:noFill/>
          </a:ln>
        </p:spPr>
      </p:pic>
      <p:sp>
        <p:nvSpPr>
          <p:cNvPr id="232" name="Google Shape;232;p17"/>
          <p:cNvSpPr txBox="1"/>
          <p:nvPr/>
        </p:nvSpPr>
        <p:spPr>
          <a:xfrm>
            <a:off x="107825" y="4547675"/>
            <a:ext cx="4605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Analyst Blessing. B.</a:t>
            </a:r>
            <a:endParaRPr b="1">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6"/>
          <p:cNvSpPr txBox="1"/>
          <p:nvPr>
            <p:ph type="title"/>
          </p:nvPr>
        </p:nvSpPr>
        <p:spPr>
          <a:xfrm>
            <a:off x="1297500" y="249025"/>
            <a:ext cx="6596100" cy="5223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b="1" lang="en-GB">
                <a:latin typeface="Lato"/>
                <a:ea typeface="Lato"/>
                <a:cs typeface="Lato"/>
                <a:sym typeface="Lato"/>
              </a:rPr>
              <a:t>Exploratory Data Analysis (</a:t>
            </a:r>
            <a:r>
              <a:rPr b="1" lang="en-GB" sz="1700">
                <a:solidFill>
                  <a:schemeClr val="accent6"/>
                </a:solidFill>
                <a:latin typeface="Lato"/>
                <a:ea typeface="Lato"/>
                <a:cs typeface="Lato"/>
                <a:sym typeface="Lato"/>
              </a:rPr>
              <a:t>Graphs</a:t>
            </a:r>
            <a:r>
              <a:rPr b="1" lang="en-GB">
                <a:latin typeface="Lato"/>
                <a:ea typeface="Lato"/>
                <a:cs typeface="Lato"/>
                <a:sym typeface="Lato"/>
              </a:rPr>
              <a:t>)</a:t>
            </a:r>
            <a:endParaRPr b="1">
              <a:latin typeface="Lato"/>
              <a:ea typeface="Lato"/>
              <a:cs typeface="Lato"/>
              <a:sym typeface="Lato"/>
            </a:endParaRPr>
          </a:p>
        </p:txBody>
      </p:sp>
      <p:sp>
        <p:nvSpPr>
          <p:cNvPr id="320" name="Google Shape;320;p26"/>
          <p:cNvSpPr txBox="1"/>
          <p:nvPr>
            <p:ph idx="1" type="body"/>
          </p:nvPr>
        </p:nvSpPr>
        <p:spPr>
          <a:xfrm>
            <a:off x="198925" y="1640500"/>
            <a:ext cx="3180600" cy="3255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a:t>This </a:t>
            </a:r>
            <a:r>
              <a:rPr lang="en-GB">
                <a:solidFill>
                  <a:schemeClr val="accent6"/>
                </a:solidFill>
              </a:rPr>
              <a:t>bar chart</a:t>
            </a:r>
            <a:r>
              <a:rPr lang="en-GB"/>
              <a:t> displays the job title by state. As seen from the plot, we notice that the mean looks someworth the same across the job titles, however, there are variations across the job title. However, health, </a:t>
            </a:r>
            <a:r>
              <a:rPr lang="en-GB"/>
              <a:t>telecommunication</a:t>
            </a:r>
            <a:r>
              <a:rPr lang="en-GB"/>
              <a:t> and the  Entertainment sector has the least  variations, but health and </a:t>
            </a:r>
            <a:r>
              <a:rPr lang="en-GB"/>
              <a:t>entertainment</a:t>
            </a:r>
            <a:r>
              <a:rPr lang="en-GB"/>
              <a:t> has more customers with higher property valuation. Financial Service, Agriculture and property sector has the same variations across them as well, with few customers above property valuation 8. </a:t>
            </a:r>
            <a:endParaRPr/>
          </a:p>
        </p:txBody>
      </p:sp>
      <p:sp>
        <p:nvSpPr>
          <p:cNvPr id="321" name="Google Shape;321;p26"/>
          <p:cNvSpPr txBox="1"/>
          <p:nvPr/>
        </p:nvSpPr>
        <p:spPr>
          <a:xfrm>
            <a:off x="3445700" y="826200"/>
            <a:ext cx="55791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6"/>
                </a:solidFill>
                <a:latin typeface="Lato"/>
                <a:ea typeface="Lato"/>
                <a:cs typeface="Lato"/>
                <a:sym typeface="Lato"/>
              </a:rPr>
              <a:t>Figure 4: Customers Job title by state</a:t>
            </a:r>
            <a:endParaRPr>
              <a:solidFill>
                <a:schemeClr val="accent6"/>
              </a:solidFill>
              <a:latin typeface="Lato"/>
              <a:ea typeface="Lato"/>
              <a:cs typeface="Lato"/>
              <a:sym typeface="Lato"/>
            </a:endParaRPr>
          </a:p>
        </p:txBody>
      </p:sp>
      <p:pic>
        <p:nvPicPr>
          <p:cNvPr id="322" name="Google Shape;322;p26"/>
          <p:cNvPicPr preferRelativeResize="0"/>
          <p:nvPr/>
        </p:nvPicPr>
        <p:blipFill>
          <a:blip r:embed="rId3">
            <a:alphaModFix/>
          </a:blip>
          <a:stretch>
            <a:fillRect/>
          </a:stretch>
        </p:blipFill>
        <p:spPr>
          <a:xfrm rot="2699881">
            <a:off x="126605" y="990591"/>
            <a:ext cx="886691" cy="310618"/>
          </a:xfrm>
          <a:prstGeom prst="rect">
            <a:avLst/>
          </a:prstGeom>
          <a:noFill/>
          <a:ln>
            <a:noFill/>
          </a:ln>
        </p:spPr>
      </p:pic>
      <p:pic>
        <p:nvPicPr>
          <p:cNvPr id="323" name="Google Shape;323;p26"/>
          <p:cNvPicPr preferRelativeResize="0"/>
          <p:nvPr/>
        </p:nvPicPr>
        <p:blipFill>
          <a:blip r:embed="rId4">
            <a:alphaModFix/>
          </a:blip>
          <a:stretch>
            <a:fillRect/>
          </a:stretch>
        </p:blipFill>
        <p:spPr>
          <a:xfrm>
            <a:off x="3531925" y="1307400"/>
            <a:ext cx="5459674" cy="3405950"/>
          </a:xfrm>
          <a:prstGeom prst="rect">
            <a:avLst/>
          </a:prstGeom>
          <a:noFill/>
          <a:ln>
            <a:noFill/>
          </a:ln>
        </p:spPr>
      </p:pic>
      <p:sp>
        <p:nvSpPr>
          <p:cNvPr id="324" name="Google Shape;324;p26"/>
          <p:cNvSpPr txBox="1"/>
          <p:nvPr/>
        </p:nvSpPr>
        <p:spPr>
          <a:xfrm>
            <a:off x="8663750" y="41950"/>
            <a:ext cx="4803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09</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7"/>
          <p:cNvSpPr txBox="1"/>
          <p:nvPr>
            <p:ph type="title"/>
          </p:nvPr>
        </p:nvSpPr>
        <p:spPr>
          <a:xfrm>
            <a:off x="1297500" y="249025"/>
            <a:ext cx="6596100" cy="5223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b="1" lang="en-GB">
                <a:latin typeface="Lato"/>
                <a:ea typeface="Lato"/>
                <a:cs typeface="Lato"/>
                <a:sym typeface="Lato"/>
              </a:rPr>
              <a:t>Exploratory Data Analysis (</a:t>
            </a:r>
            <a:r>
              <a:rPr b="1" lang="en-GB" sz="1700">
                <a:solidFill>
                  <a:schemeClr val="accent6"/>
                </a:solidFill>
                <a:latin typeface="Lato"/>
                <a:ea typeface="Lato"/>
                <a:cs typeface="Lato"/>
                <a:sym typeface="Lato"/>
              </a:rPr>
              <a:t>Graphs</a:t>
            </a:r>
            <a:r>
              <a:rPr b="1" lang="en-GB">
                <a:latin typeface="Lato"/>
                <a:ea typeface="Lato"/>
                <a:cs typeface="Lato"/>
                <a:sym typeface="Lato"/>
              </a:rPr>
              <a:t>)</a:t>
            </a:r>
            <a:endParaRPr b="1">
              <a:latin typeface="Lato"/>
              <a:ea typeface="Lato"/>
              <a:cs typeface="Lato"/>
              <a:sym typeface="Lato"/>
            </a:endParaRPr>
          </a:p>
        </p:txBody>
      </p:sp>
      <p:sp>
        <p:nvSpPr>
          <p:cNvPr id="330" name="Google Shape;330;p27"/>
          <p:cNvSpPr txBox="1"/>
          <p:nvPr>
            <p:ph idx="1" type="body"/>
          </p:nvPr>
        </p:nvSpPr>
        <p:spPr>
          <a:xfrm>
            <a:off x="198925" y="1640500"/>
            <a:ext cx="3180600" cy="3255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a:t>The </a:t>
            </a:r>
            <a:r>
              <a:rPr lang="en-GB">
                <a:solidFill>
                  <a:schemeClr val="accent6"/>
                </a:solidFill>
              </a:rPr>
              <a:t>scatter plot</a:t>
            </a:r>
            <a:r>
              <a:rPr lang="en-GB"/>
              <a:t> displays the relationship between customers age and tenure. From the plot, we see that, there is a moderate positive linear relationship between customers age and tenure. It is also noticeable that most of the customers are within the ages of 25 and 68. We also have few customers above 70 years of age. </a:t>
            </a:r>
            <a:endParaRPr/>
          </a:p>
        </p:txBody>
      </p:sp>
      <p:sp>
        <p:nvSpPr>
          <p:cNvPr id="331" name="Google Shape;331;p27"/>
          <p:cNvSpPr txBox="1"/>
          <p:nvPr/>
        </p:nvSpPr>
        <p:spPr>
          <a:xfrm>
            <a:off x="3445700" y="826200"/>
            <a:ext cx="55791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6"/>
                </a:solidFill>
                <a:latin typeface="Lato"/>
                <a:ea typeface="Lato"/>
                <a:cs typeface="Lato"/>
                <a:sym typeface="Lato"/>
              </a:rPr>
              <a:t> </a:t>
            </a:r>
            <a:r>
              <a:rPr lang="en-GB">
                <a:solidFill>
                  <a:schemeClr val="accent6"/>
                </a:solidFill>
                <a:latin typeface="Lato"/>
                <a:ea typeface="Lato"/>
                <a:cs typeface="Lato"/>
                <a:sym typeface="Lato"/>
              </a:rPr>
              <a:t>Figure 5: Relationship between customers age and tenure</a:t>
            </a:r>
            <a:endParaRPr>
              <a:solidFill>
                <a:schemeClr val="accent6"/>
              </a:solidFill>
              <a:latin typeface="Lato"/>
              <a:ea typeface="Lato"/>
              <a:cs typeface="Lato"/>
              <a:sym typeface="Lato"/>
            </a:endParaRPr>
          </a:p>
        </p:txBody>
      </p:sp>
      <p:pic>
        <p:nvPicPr>
          <p:cNvPr id="332" name="Google Shape;332;p27"/>
          <p:cNvPicPr preferRelativeResize="0"/>
          <p:nvPr/>
        </p:nvPicPr>
        <p:blipFill>
          <a:blip r:embed="rId3">
            <a:alphaModFix/>
          </a:blip>
          <a:stretch>
            <a:fillRect/>
          </a:stretch>
        </p:blipFill>
        <p:spPr>
          <a:xfrm rot="2699881">
            <a:off x="126605" y="990591"/>
            <a:ext cx="886691" cy="310618"/>
          </a:xfrm>
          <a:prstGeom prst="rect">
            <a:avLst/>
          </a:prstGeom>
          <a:noFill/>
          <a:ln>
            <a:noFill/>
          </a:ln>
        </p:spPr>
      </p:pic>
      <p:pic>
        <p:nvPicPr>
          <p:cNvPr id="333" name="Google Shape;333;p27"/>
          <p:cNvPicPr preferRelativeResize="0"/>
          <p:nvPr/>
        </p:nvPicPr>
        <p:blipFill>
          <a:blip r:embed="rId4">
            <a:alphaModFix/>
          </a:blip>
          <a:stretch>
            <a:fillRect/>
          </a:stretch>
        </p:blipFill>
        <p:spPr>
          <a:xfrm>
            <a:off x="3621088" y="1274250"/>
            <a:ext cx="5344275" cy="3588100"/>
          </a:xfrm>
          <a:prstGeom prst="rect">
            <a:avLst/>
          </a:prstGeom>
          <a:noFill/>
          <a:ln>
            <a:noFill/>
          </a:ln>
        </p:spPr>
      </p:pic>
      <p:sp>
        <p:nvSpPr>
          <p:cNvPr id="334" name="Google Shape;334;p27"/>
          <p:cNvSpPr txBox="1"/>
          <p:nvPr/>
        </p:nvSpPr>
        <p:spPr>
          <a:xfrm>
            <a:off x="8663750" y="41950"/>
            <a:ext cx="4803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10</a:t>
            </a:r>
            <a:endParaRPr>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8"/>
          <p:cNvSpPr txBox="1"/>
          <p:nvPr>
            <p:ph type="title"/>
          </p:nvPr>
        </p:nvSpPr>
        <p:spPr>
          <a:xfrm>
            <a:off x="1297500" y="249025"/>
            <a:ext cx="6596100" cy="5223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b="1" lang="en-GB">
                <a:latin typeface="Lato"/>
                <a:ea typeface="Lato"/>
                <a:cs typeface="Lato"/>
                <a:sym typeface="Lato"/>
              </a:rPr>
              <a:t>Model Development (</a:t>
            </a:r>
            <a:r>
              <a:rPr lang="en-GB" sz="1600">
                <a:solidFill>
                  <a:schemeClr val="accent6"/>
                </a:solidFill>
                <a:latin typeface="Lato"/>
                <a:ea typeface="Lato"/>
                <a:cs typeface="Lato"/>
                <a:sym typeface="Lato"/>
              </a:rPr>
              <a:t>Pareto Principle</a:t>
            </a:r>
            <a:r>
              <a:rPr b="1" lang="en-GB">
                <a:latin typeface="Lato"/>
                <a:ea typeface="Lato"/>
                <a:cs typeface="Lato"/>
                <a:sym typeface="Lato"/>
              </a:rPr>
              <a:t>)</a:t>
            </a:r>
            <a:endParaRPr b="1">
              <a:latin typeface="Lato"/>
              <a:ea typeface="Lato"/>
              <a:cs typeface="Lato"/>
              <a:sym typeface="Lato"/>
            </a:endParaRPr>
          </a:p>
        </p:txBody>
      </p:sp>
      <p:pic>
        <p:nvPicPr>
          <p:cNvPr id="340" name="Google Shape;340;p28"/>
          <p:cNvPicPr preferRelativeResize="0"/>
          <p:nvPr/>
        </p:nvPicPr>
        <p:blipFill>
          <a:blip r:embed="rId3">
            <a:alphaModFix/>
          </a:blip>
          <a:stretch>
            <a:fillRect/>
          </a:stretch>
        </p:blipFill>
        <p:spPr>
          <a:xfrm rot="2699881">
            <a:off x="126605" y="990591"/>
            <a:ext cx="886691" cy="310618"/>
          </a:xfrm>
          <a:prstGeom prst="rect">
            <a:avLst/>
          </a:prstGeom>
          <a:noFill/>
          <a:ln>
            <a:noFill/>
          </a:ln>
        </p:spPr>
      </p:pic>
      <p:sp>
        <p:nvSpPr>
          <p:cNvPr id="341" name="Google Shape;341;p28"/>
          <p:cNvSpPr txBox="1"/>
          <p:nvPr/>
        </p:nvSpPr>
        <p:spPr>
          <a:xfrm>
            <a:off x="1297500" y="936475"/>
            <a:ext cx="7512300" cy="400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a:solidFill>
                  <a:schemeClr val="accent6"/>
                </a:solidFill>
                <a:latin typeface="Lato"/>
                <a:ea typeface="Lato"/>
                <a:cs typeface="Lato"/>
                <a:sym typeface="Lato"/>
              </a:rPr>
              <a:t>Pareto Principle:-</a:t>
            </a:r>
            <a:r>
              <a:rPr lang="en-GB">
                <a:solidFill>
                  <a:schemeClr val="lt1"/>
                </a:solidFill>
                <a:latin typeface="Lato"/>
                <a:ea typeface="Lato"/>
                <a:cs typeface="Lato"/>
                <a:sym typeface="Lato"/>
              </a:rPr>
              <a:t> </a:t>
            </a:r>
            <a:r>
              <a:rPr lang="en-GB" sz="1200">
                <a:solidFill>
                  <a:schemeClr val="lt1"/>
                </a:solidFill>
                <a:latin typeface="Lato"/>
                <a:ea typeface="Lato"/>
                <a:cs typeface="Lato"/>
                <a:sym typeface="Lato"/>
              </a:rPr>
              <a:t>According to legend economist, Pareto, he noticed 20% of the pea pods in his garden provided 80% of the peas. He then determined 20% of the population in Italy owned 80% of the land. The use of the 80-20 rule has since expanded beyond the alleged humble beginnings in Pareto's garden. Hence, in business, the pareto 80/20 rule, states that for many phenomena 80% of the result comes from 20% of the effort, meaning that, </a:t>
            </a:r>
            <a:r>
              <a:rPr lang="en-GB" sz="1300">
                <a:solidFill>
                  <a:schemeClr val="lt1"/>
                </a:solidFill>
                <a:latin typeface="Lato"/>
                <a:ea typeface="Lato"/>
                <a:cs typeface="Lato"/>
                <a:sym typeface="Lato"/>
              </a:rPr>
              <a:t>Sprocket Central Pty Ltd </a:t>
            </a:r>
            <a:r>
              <a:rPr lang="en-GB" sz="1200">
                <a:solidFill>
                  <a:schemeClr val="lt1"/>
                </a:solidFill>
                <a:latin typeface="Lato"/>
                <a:ea typeface="Lato"/>
                <a:cs typeface="Lato"/>
                <a:sym typeface="Lato"/>
              </a:rPr>
              <a:t>gets 80% of their income from 20% of their customers.</a:t>
            </a:r>
            <a:endParaRPr sz="1200">
              <a:solidFill>
                <a:schemeClr val="lt1"/>
              </a:solidFill>
              <a:latin typeface="Lato"/>
              <a:ea typeface="Lato"/>
              <a:cs typeface="Lato"/>
              <a:sym typeface="Lato"/>
            </a:endParaRPr>
          </a:p>
          <a:p>
            <a:pPr indent="0" lvl="0" marL="0" rtl="0" algn="just">
              <a:lnSpc>
                <a:spcPct val="150000"/>
              </a:lnSpc>
              <a:spcBef>
                <a:spcPts val="0"/>
              </a:spcBef>
              <a:spcAft>
                <a:spcPts val="0"/>
              </a:spcAft>
              <a:buNone/>
            </a:pPr>
            <a:r>
              <a:t/>
            </a:r>
            <a:endParaRPr sz="1200">
              <a:solidFill>
                <a:schemeClr val="lt1"/>
              </a:solidFill>
              <a:latin typeface="Lato"/>
              <a:ea typeface="Lato"/>
              <a:cs typeface="Lato"/>
              <a:sym typeface="Lato"/>
            </a:endParaRPr>
          </a:p>
          <a:p>
            <a:pPr indent="0" lvl="0" marL="0" rtl="0" algn="just">
              <a:lnSpc>
                <a:spcPct val="150000"/>
              </a:lnSpc>
              <a:spcBef>
                <a:spcPts val="0"/>
              </a:spcBef>
              <a:spcAft>
                <a:spcPts val="0"/>
              </a:spcAft>
              <a:buNone/>
            </a:pPr>
            <a:r>
              <a:rPr lang="en-GB" sz="1200">
                <a:solidFill>
                  <a:schemeClr val="lt1"/>
                </a:solidFill>
                <a:latin typeface="Lato"/>
                <a:ea typeface="Lato"/>
                <a:cs typeface="Lato"/>
                <a:sym typeface="Lato"/>
              </a:rPr>
              <a:t>Now, the big question is, who are the customers that contributes to the 80% profit made by </a:t>
            </a:r>
            <a:r>
              <a:rPr lang="en-GB" sz="1300">
                <a:solidFill>
                  <a:schemeClr val="lt1"/>
                </a:solidFill>
                <a:latin typeface="Lato"/>
                <a:ea typeface="Lato"/>
                <a:cs typeface="Lato"/>
                <a:sym typeface="Lato"/>
              </a:rPr>
              <a:t>Sprocket Central Pty Ltd. To answer this, we need to create a new column called “profit made” ( as discussed in slide 03). From this column we can then sort and have customers with the highest profit on top. We then calculate those whose profit made up 80% of  Sprocket Central Pty Ltd income. These ones are categorised as group 1, while those who contributed to 20% of Sprocket Central Pty Ltd profit are categorised as group 0. This forms the basis for the classification tasked ( A supervised learning problem). This column is called </a:t>
            </a:r>
            <a:r>
              <a:rPr lang="en-GB" sz="1300">
                <a:solidFill>
                  <a:schemeClr val="accent6"/>
                </a:solidFill>
                <a:latin typeface="Lato"/>
                <a:ea typeface="Lato"/>
                <a:cs typeface="Lato"/>
                <a:sym typeface="Lato"/>
              </a:rPr>
              <a:t>f</a:t>
            </a:r>
            <a:r>
              <a:rPr lang="en-GB" sz="1300">
                <a:solidFill>
                  <a:schemeClr val="accent6"/>
                </a:solidFill>
                <a:latin typeface="Lato"/>
                <a:ea typeface="Lato"/>
                <a:cs typeface="Lato"/>
                <a:sym typeface="Lato"/>
              </a:rPr>
              <a:t>ocus.</a:t>
            </a:r>
            <a:endParaRPr sz="1200">
              <a:solidFill>
                <a:schemeClr val="accent6"/>
              </a:solidFill>
              <a:latin typeface="Lato"/>
              <a:ea typeface="Lato"/>
              <a:cs typeface="Lato"/>
              <a:sym typeface="Lato"/>
            </a:endParaRPr>
          </a:p>
        </p:txBody>
      </p:sp>
      <p:sp>
        <p:nvSpPr>
          <p:cNvPr id="342" name="Google Shape;342;p28"/>
          <p:cNvSpPr txBox="1"/>
          <p:nvPr/>
        </p:nvSpPr>
        <p:spPr>
          <a:xfrm>
            <a:off x="8663750" y="41950"/>
            <a:ext cx="4803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11</a:t>
            </a:r>
            <a:endParaRPr>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9"/>
          <p:cNvSpPr txBox="1"/>
          <p:nvPr>
            <p:ph type="title"/>
          </p:nvPr>
        </p:nvSpPr>
        <p:spPr>
          <a:xfrm>
            <a:off x="1297500" y="249025"/>
            <a:ext cx="6596100" cy="5223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b="1" lang="en-GB">
                <a:latin typeface="Lato"/>
                <a:ea typeface="Lato"/>
                <a:cs typeface="Lato"/>
                <a:sym typeface="Lato"/>
              </a:rPr>
              <a:t>Model Development</a:t>
            </a:r>
            <a:r>
              <a:rPr b="1" lang="en-GB">
                <a:latin typeface="Lato"/>
                <a:ea typeface="Lato"/>
                <a:cs typeface="Lato"/>
                <a:sym typeface="Lato"/>
              </a:rPr>
              <a:t> (</a:t>
            </a:r>
            <a:r>
              <a:rPr lang="en-GB" sz="1600">
                <a:solidFill>
                  <a:schemeClr val="accent6"/>
                </a:solidFill>
                <a:latin typeface="Lato"/>
                <a:ea typeface="Lato"/>
                <a:cs typeface="Lato"/>
                <a:sym typeface="Lato"/>
              </a:rPr>
              <a:t>Pareto Principle</a:t>
            </a:r>
            <a:r>
              <a:rPr b="1" lang="en-GB">
                <a:latin typeface="Lato"/>
                <a:ea typeface="Lato"/>
                <a:cs typeface="Lato"/>
                <a:sym typeface="Lato"/>
              </a:rPr>
              <a:t>)</a:t>
            </a:r>
            <a:endParaRPr b="1">
              <a:latin typeface="Lato"/>
              <a:ea typeface="Lato"/>
              <a:cs typeface="Lato"/>
              <a:sym typeface="Lato"/>
            </a:endParaRPr>
          </a:p>
        </p:txBody>
      </p:sp>
      <p:pic>
        <p:nvPicPr>
          <p:cNvPr id="348" name="Google Shape;348;p29"/>
          <p:cNvPicPr preferRelativeResize="0"/>
          <p:nvPr/>
        </p:nvPicPr>
        <p:blipFill>
          <a:blip r:embed="rId3">
            <a:alphaModFix/>
          </a:blip>
          <a:stretch>
            <a:fillRect/>
          </a:stretch>
        </p:blipFill>
        <p:spPr>
          <a:xfrm rot="2699881">
            <a:off x="126605" y="990591"/>
            <a:ext cx="886691" cy="310618"/>
          </a:xfrm>
          <a:prstGeom prst="rect">
            <a:avLst/>
          </a:prstGeom>
          <a:noFill/>
          <a:ln>
            <a:noFill/>
          </a:ln>
        </p:spPr>
      </p:pic>
      <p:sp>
        <p:nvSpPr>
          <p:cNvPr id="349" name="Google Shape;349;p29"/>
          <p:cNvSpPr txBox="1"/>
          <p:nvPr/>
        </p:nvSpPr>
        <p:spPr>
          <a:xfrm>
            <a:off x="563350" y="2882900"/>
            <a:ext cx="4654800" cy="2062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300">
                <a:solidFill>
                  <a:schemeClr val="lt1"/>
                </a:solidFill>
                <a:latin typeface="Lato"/>
                <a:ea typeface="Lato"/>
                <a:cs typeface="Lato"/>
                <a:sym typeface="Lato"/>
              </a:rPr>
              <a:t>Here is the </a:t>
            </a:r>
            <a:r>
              <a:rPr lang="en-GB" sz="1300">
                <a:solidFill>
                  <a:schemeClr val="lt1"/>
                </a:solidFill>
                <a:latin typeface="Lato"/>
                <a:ea typeface="Lato"/>
                <a:cs typeface="Lato"/>
                <a:sym typeface="Lato"/>
              </a:rPr>
              <a:t>categories</a:t>
            </a:r>
            <a:r>
              <a:rPr lang="en-GB" sz="1300">
                <a:solidFill>
                  <a:schemeClr val="lt1"/>
                </a:solidFill>
                <a:latin typeface="Lato"/>
                <a:ea typeface="Lato"/>
                <a:cs typeface="Lato"/>
                <a:sym typeface="Lato"/>
              </a:rPr>
              <a:t> of people </a:t>
            </a:r>
            <a:r>
              <a:rPr lang="en-GB" sz="1300">
                <a:solidFill>
                  <a:schemeClr val="lt1"/>
                </a:solidFill>
                <a:latin typeface="Lato"/>
                <a:ea typeface="Lato"/>
                <a:cs typeface="Lato"/>
                <a:sym typeface="Lato"/>
              </a:rPr>
              <a:t>Sprocket Central Pty Ltd should focus on. From the screenshot on the right, we can see the Sprocket Central Pty Ltd  made a profit of $8446.55 from the customer with id 1913, we can also see that the group of customers focus 1 contributed to 80% of Sprocket Central Pty Ltd profit. The count plot above shows that more of the customers (1490) contributes to 80% of their profit. </a:t>
            </a:r>
            <a:endParaRPr sz="1200">
              <a:solidFill>
                <a:schemeClr val="lt1"/>
              </a:solidFill>
              <a:latin typeface="Lato"/>
              <a:ea typeface="Lato"/>
              <a:cs typeface="Lato"/>
              <a:sym typeface="Lato"/>
            </a:endParaRPr>
          </a:p>
        </p:txBody>
      </p:sp>
      <p:sp>
        <p:nvSpPr>
          <p:cNvPr id="350" name="Google Shape;350;p29"/>
          <p:cNvSpPr txBox="1"/>
          <p:nvPr/>
        </p:nvSpPr>
        <p:spPr>
          <a:xfrm>
            <a:off x="8663750" y="41950"/>
            <a:ext cx="4803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12</a:t>
            </a:r>
            <a:endParaRPr>
              <a:solidFill>
                <a:schemeClr val="lt1"/>
              </a:solidFill>
              <a:latin typeface="Lato"/>
              <a:ea typeface="Lato"/>
              <a:cs typeface="Lato"/>
              <a:sym typeface="Lato"/>
            </a:endParaRPr>
          </a:p>
        </p:txBody>
      </p:sp>
      <p:pic>
        <p:nvPicPr>
          <p:cNvPr id="351" name="Google Shape;351;p29"/>
          <p:cNvPicPr preferRelativeResize="0"/>
          <p:nvPr/>
        </p:nvPicPr>
        <p:blipFill>
          <a:blip r:embed="rId4">
            <a:alphaModFix/>
          </a:blip>
          <a:stretch>
            <a:fillRect/>
          </a:stretch>
        </p:blipFill>
        <p:spPr>
          <a:xfrm>
            <a:off x="5549075" y="923725"/>
            <a:ext cx="3114675" cy="3980125"/>
          </a:xfrm>
          <a:prstGeom prst="rect">
            <a:avLst/>
          </a:prstGeom>
          <a:noFill/>
          <a:ln>
            <a:noFill/>
          </a:ln>
        </p:spPr>
      </p:pic>
      <p:pic>
        <p:nvPicPr>
          <p:cNvPr id="352" name="Google Shape;352;p29"/>
          <p:cNvPicPr preferRelativeResize="0"/>
          <p:nvPr/>
        </p:nvPicPr>
        <p:blipFill>
          <a:blip r:embed="rId5">
            <a:alphaModFix/>
          </a:blip>
          <a:stretch>
            <a:fillRect/>
          </a:stretch>
        </p:blipFill>
        <p:spPr>
          <a:xfrm>
            <a:off x="1145675" y="923725"/>
            <a:ext cx="3964825" cy="1959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0"/>
          <p:cNvSpPr txBox="1"/>
          <p:nvPr>
            <p:ph type="title"/>
          </p:nvPr>
        </p:nvSpPr>
        <p:spPr>
          <a:xfrm>
            <a:off x="1273950" y="381550"/>
            <a:ext cx="6596100" cy="7455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b="1" lang="en-GB">
                <a:latin typeface="Lato"/>
                <a:ea typeface="Lato"/>
                <a:cs typeface="Lato"/>
                <a:sym typeface="Lato"/>
              </a:rPr>
              <a:t>Model Development (</a:t>
            </a:r>
            <a:r>
              <a:rPr lang="en-GB" sz="1600">
                <a:solidFill>
                  <a:schemeClr val="accent6"/>
                </a:solidFill>
                <a:latin typeface="Lato"/>
                <a:ea typeface="Lato"/>
                <a:cs typeface="Lato"/>
                <a:sym typeface="Lato"/>
              </a:rPr>
              <a:t>Modelling Techniques</a:t>
            </a:r>
            <a:r>
              <a:rPr b="1" lang="en-GB">
                <a:latin typeface="Lato"/>
                <a:ea typeface="Lato"/>
                <a:cs typeface="Lato"/>
                <a:sym typeface="Lato"/>
              </a:rPr>
              <a:t>)</a:t>
            </a:r>
            <a:endParaRPr b="1">
              <a:latin typeface="Lato"/>
              <a:ea typeface="Lato"/>
              <a:cs typeface="Lato"/>
              <a:sym typeface="Lato"/>
            </a:endParaRPr>
          </a:p>
        </p:txBody>
      </p:sp>
      <p:pic>
        <p:nvPicPr>
          <p:cNvPr id="358" name="Google Shape;358;p30"/>
          <p:cNvPicPr preferRelativeResize="0"/>
          <p:nvPr/>
        </p:nvPicPr>
        <p:blipFill>
          <a:blip r:embed="rId3">
            <a:alphaModFix/>
          </a:blip>
          <a:stretch>
            <a:fillRect/>
          </a:stretch>
        </p:blipFill>
        <p:spPr>
          <a:xfrm rot="2699881">
            <a:off x="126605" y="990591"/>
            <a:ext cx="886691" cy="310618"/>
          </a:xfrm>
          <a:prstGeom prst="rect">
            <a:avLst/>
          </a:prstGeom>
          <a:noFill/>
          <a:ln>
            <a:noFill/>
          </a:ln>
        </p:spPr>
      </p:pic>
      <p:sp>
        <p:nvSpPr>
          <p:cNvPr id="359" name="Google Shape;359;p30"/>
          <p:cNvSpPr txBox="1"/>
          <p:nvPr/>
        </p:nvSpPr>
        <p:spPr>
          <a:xfrm>
            <a:off x="1085175" y="1201525"/>
            <a:ext cx="7620000" cy="3594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300">
                <a:solidFill>
                  <a:schemeClr val="lt1"/>
                </a:solidFill>
                <a:latin typeface="Lato"/>
                <a:ea typeface="Lato"/>
                <a:cs typeface="Lato"/>
                <a:sym typeface="Lato"/>
              </a:rPr>
              <a:t>Before, building a predictive model, we needed to work on the data structure as we had both categorical and numerical </a:t>
            </a:r>
            <a:r>
              <a:rPr lang="en-GB" sz="1300">
                <a:solidFill>
                  <a:schemeClr val="lt1"/>
                </a:solidFill>
                <a:latin typeface="Lato"/>
                <a:ea typeface="Lato"/>
                <a:cs typeface="Lato"/>
                <a:sym typeface="Lato"/>
              </a:rPr>
              <a:t>variables</a:t>
            </a:r>
            <a:r>
              <a:rPr lang="en-GB" sz="1300">
                <a:solidFill>
                  <a:schemeClr val="lt1"/>
                </a:solidFill>
                <a:latin typeface="Lato"/>
                <a:ea typeface="Lato"/>
                <a:cs typeface="Lato"/>
                <a:sym typeface="Lato"/>
              </a:rPr>
              <a:t>. The categorical variables were converted into numerical via the label encoder from Sklearn. </a:t>
            </a:r>
            <a:endParaRPr sz="1300">
              <a:solidFill>
                <a:schemeClr val="lt1"/>
              </a:solidFill>
              <a:latin typeface="Lato"/>
              <a:ea typeface="Lato"/>
              <a:cs typeface="Lato"/>
              <a:sym typeface="Lato"/>
            </a:endParaRPr>
          </a:p>
          <a:p>
            <a:pPr indent="0" lvl="0" marL="0" rtl="0" algn="just">
              <a:lnSpc>
                <a:spcPct val="150000"/>
              </a:lnSpc>
              <a:spcBef>
                <a:spcPts val="0"/>
              </a:spcBef>
              <a:spcAft>
                <a:spcPts val="0"/>
              </a:spcAft>
              <a:buNone/>
            </a:pPr>
            <a:r>
              <a:t/>
            </a:r>
            <a:endParaRPr sz="1300">
              <a:solidFill>
                <a:schemeClr val="lt1"/>
              </a:solidFill>
              <a:latin typeface="Lato"/>
              <a:ea typeface="Lato"/>
              <a:cs typeface="Lato"/>
              <a:sym typeface="Lato"/>
            </a:endParaRPr>
          </a:p>
          <a:p>
            <a:pPr indent="0" lvl="0" marL="0" rtl="0" algn="just">
              <a:lnSpc>
                <a:spcPct val="150000"/>
              </a:lnSpc>
              <a:spcBef>
                <a:spcPts val="0"/>
              </a:spcBef>
              <a:spcAft>
                <a:spcPts val="0"/>
              </a:spcAft>
              <a:buNone/>
            </a:pPr>
            <a:r>
              <a:rPr lang="en-GB" sz="1300">
                <a:solidFill>
                  <a:schemeClr val="lt1"/>
                </a:solidFill>
                <a:latin typeface="Lato"/>
                <a:ea typeface="Lato"/>
                <a:cs typeface="Lato"/>
                <a:sym typeface="Lato"/>
              </a:rPr>
              <a:t>The gender variable which had inconsistent level i.e. m, male, femal and female were all replaced by Male and Female for consistency. Once we had all variables in numerical, there was a need to normalize the data, cause we had the data in different scale. I.e gender as 0 and 1 while list price was in thousands. Hence, we need to make the data have a </a:t>
            </a:r>
            <a:r>
              <a:rPr lang="en-GB" sz="1300">
                <a:solidFill>
                  <a:schemeClr val="lt1"/>
                </a:solidFill>
                <a:latin typeface="Lato"/>
                <a:ea typeface="Lato"/>
                <a:cs typeface="Lato"/>
                <a:sym typeface="Lato"/>
              </a:rPr>
              <a:t>consistency</a:t>
            </a:r>
            <a:r>
              <a:rPr lang="en-GB" sz="1300">
                <a:solidFill>
                  <a:schemeClr val="lt1"/>
                </a:solidFill>
                <a:latin typeface="Lato"/>
                <a:ea typeface="Lato"/>
                <a:cs typeface="Lato"/>
                <a:sym typeface="Lato"/>
              </a:rPr>
              <a:t>, i.e, a common data format of mean 0 and standard deviation of 1. This is achieved   with the function StandardScaler() in from Sklearn. </a:t>
            </a:r>
            <a:endParaRPr sz="1300">
              <a:solidFill>
                <a:schemeClr val="lt1"/>
              </a:solidFill>
              <a:latin typeface="Lato"/>
              <a:ea typeface="Lato"/>
              <a:cs typeface="Lato"/>
              <a:sym typeface="Lato"/>
            </a:endParaRPr>
          </a:p>
          <a:p>
            <a:pPr indent="0" lvl="0" marL="0" rtl="0" algn="just">
              <a:lnSpc>
                <a:spcPct val="150000"/>
              </a:lnSpc>
              <a:spcBef>
                <a:spcPts val="0"/>
              </a:spcBef>
              <a:spcAft>
                <a:spcPts val="0"/>
              </a:spcAft>
              <a:buNone/>
            </a:pPr>
            <a:r>
              <a:t/>
            </a:r>
            <a:endParaRPr sz="1300">
              <a:solidFill>
                <a:schemeClr val="lt1"/>
              </a:solidFill>
              <a:latin typeface="Lato"/>
              <a:ea typeface="Lato"/>
              <a:cs typeface="Lato"/>
              <a:sym typeface="Lato"/>
            </a:endParaRPr>
          </a:p>
          <a:p>
            <a:pPr indent="0" lvl="0" marL="0" rtl="0" algn="just">
              <a:lnSpc>
                <a:spcPct val="150000"/>
              </a:lnSpc>
              <a:spcBef>
                <a:spcPts val="0"/>
              </a:spcBef>
              <a:spcAft>
                <a:spcPts val="0"/>
              </a:spcAft>
              <a:buNone/>
            </a:pPr>
            <a:r>
              <a:rPr lang="en-GB" sz="1300">
                <a:solidFill>
                  <a:schemeClr val="lt1"/>
                </a:solidFill>
                <a:latin typeface="Lato"/>
                <a:ea typeface="Lato"/>
                <a:cs typeface="Lato"/>
                <a:sym typeface="Lato"/>
              </a:rPr>
              <a:t>Since, it’s a classification problem, different machine learning techniques were explored as well as a deep learning </a:t>
            </a:r>
            <a:r>
              <a:rPr lang="en-GB" sz="1300">
                <a:solidFill>
                  <a:schemeClr val="lt1"/>
                </a:solidFill>
                <a:latin typeface="Lato"/>
                <a:ea typeface="Lato"/>
                <a:cs typeface="Lato"/>
                <a:sym typeface="Lato"/>
              </a:rPr>
              <a:t>approach</a:t>
            </a:r>
            <a:r>
              <a:rPr lang="en-GB" sz="1300">
                <a:solidFill>
                  <a:schemeClr val="lt1"/>
                </a:solidFill>
                <a:latin typeface="Lato"/>
                <a:ea typeface="Lato"/>
                <a:cs typeface="Lato"/>
                <a:sym typeface="Lato"/>
              </a:rPr>
              <a:t>. </a:t>
            </a:r>
            <a:endParaRPr sz="1200">
              <a:solidFill>
                <a:schemeClr val="lt1"/>
              </a:solidFill>
              <a:latin typeface="Lato"/>
              <a:ea typeface="Lato"/>
              <a:cs typeface="Lato"/>
              <a:sym typeface="Lato"/>
            </a:endParaRPr>
          </a:p>
        </p:txBody>
      </p:sp>
      <p:sp>
        <p:nvSpPr>
          <p:cNvPr id="360" name="Google Shape;360;p30"/>
          <p:cNvSpPr txBox="1"/>
          <p:nvPr/>
        </p:nvSpPr>
        <p:spPr>
          <a:xfrm>
            <a:off x="8663750" y="41950"/>
            <a:ext cx="4803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13</a:t>
            </a:r>
            <a:endParaRPr>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1"/>
          <p:cNvSpPr txBox="1"/>
          <p:nvPr>
            <p:ph idx="1" type="body"/>
          </p:nvPr>
        </p:nvSpPr>
        <p:spPr>
          <a:xfrm>
            <a:off x="1273950" y="1002775"/>
            <a:ext cx="56097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The different machine learning models tried as well as their accuracy on test score are as follows:</a:t>
            </a:r>
            <a:endParaRPr>
              <a:highlight>
                <a:schemeClr val="dk1"/>
              </a:highlight>
            </a:endParaRPr>
          </a:p>
          <a:p>
            <a:pPr indent="0" lvl="0" marL="0" rtl="0" algn="l">
              <a:spcBef>
                <a:spcPts val="1600"/>
              </a:spcBef>
              <a:spcAft>
                <a:spcPts val="1600"/>
              </a:spcAft>
              <a:buNone/>
            </a:pPr>
            <a:r>
              <a:t/>
            </a:r>
            <a:endParaRPr>
              <a:solidFill>
                <a:srgbClr val="FFFFFF"/>
              </a:solidFill>
            </a:endParaRPr>
          </a:p>
        </p:txBody>
      </p:sp>
      <p:grpSp>
        <p:nvGrpSpPr>
          <p:cNvPr id="366" name="Google Shape;366;p31"/>
          <p:cNvGrpSpPr/>
          <p:nvPr/>
        </p:nvGrpSpPr>
        <p:grpSpPr>
          <a:xfrm>
            <a:off x="597550" y="3392888"/>
            <a:ext cx="1018200" cy="1018200"/>
            <a:chOff x="1359550" y="3154500"/>
            <a:chExt cx="1018200" cy="1018200"/>
          </a:xfrm>
        </p:grpSpPr>
        <p:sp>
          <p:nvSpPr>
            <p:cNvPr id="367" name="Google Shape;367;p31"/>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1409800" y="3204750"/>
              <a:ext cx="917700" cy="917700"/>
            </a:xfrm>
            <a:prstGeom prst="pie">
              <a:avLst>
                <a:gd fmla="val 1924624"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31"/>
          <p:cNvSpPr txBox="1"/>
          <p:nvPr/>
        </p:nvSpPr>
        <p:spPr>
          <a:xfrm>
            <a:off x="499825" y="44743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Linear Regression</a:t>
            </a:r>
            <a:endParaRPr sz="800">
              <a:solidFill>
                <a:schemeClr val="lt1"/>
              </a:solidFill>
              <a:latin typeface="Lato"/>
              <a:ea typeface="Lato"/>
              <a:cs typeface="Lato"/>
              <a:sym typeface="Lato"/>
            </a:endParaRPr>
          </a:p>
        </p:txBody>
      </p:sp>
      <p:sp>
        <p:nvSpPr>
          <p:cNvPr id="372" name="Google Shape;372;p31"/>
          <p:cNvSpPr txBox="1"/>
          <p:nvPr/>
        </p:nvSpPr>
        <p:spPr>
          <a:xfrm>
            <a:off x="765425" y="3736625"/>
            <a:ext cx="656100" cy="27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lt1"/>
                </a:solidFill>
                <a:latin typeface="Lato"/>
                <a:ea typeface="Lato"/>
                <a:cs typeface="Lato"/>
                <a:sym typeface="Lato"/>
              </a:rPr>
              <a:t>69.53</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73" name="Google Shape;373;p31"/>
          <p:cNvSpPr/>
          <p:nvPr/>
        </p:nvSpPr>
        <p:spPr>
          <a:xfrm>
            <a:off x="1988225" y="33831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2038475" y="34333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2038475" y="3433350"/>
            <a:ext cx="917700" cy="917700"/>
          </a:xfrm>
          <a:prstGeom prst="pie">
            <a:avLst>
              <a:gd fmla="val 2043827"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2169275" y="35641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txBox="1"/>
          <p:nvPr/>
        </p:nvSpPr>
        <p:spPr>
          <a:xfrm>
            <a:off x="1615750" y="4474425"/>
            <a:ext cx="1801800" cy="39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Support Vector Machine</a:t>
            </a:r>
            <a:endParaRPr sz="800">
              <a:solidFill>
                <a:schemeClr val="lt1"/>
              </a:solidFill>
              <a:latin typeface="Lato"/>
              <a:ea typeface="Lato"/>
              <a:cs typeface="Lato"/>
              <a:sym typeface="Lato"/>
            </a:endParaRPr>
          </a:p>
        </p:txBody>
      </p:sp>
      <p:sp>
        <p:nvSpPr>
          <p:cNvPr id="378" name="Google Shape;378;p31"/>
          <p:cNvSpPr txBox="1"/>
          <p:nvPr/>
        </p:nvSpPr>
        <p:spPr>
          <a:xfrm>
            <a:off x="2188323" y="3736625"/>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69.53</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79" name="Google Shape;379;p31"/>
          <p:cNvSpPr/>
          <p:nvPr/>
        </p:nvSpPr>
        <p:spPr>
          <a:xfrm>
            <a:off x="3458051" y="33831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3508301" y="34333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3508301" y="3433350"/>
            <a:ext cx="917700" cy="917700"/>
          </a:xfrm>
          <a:prstGeom prst="pie">
            <a:avLst>
              <a:gd fmla="val 4557397"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3639101" y="35641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txBox="1"/>
          <p:nvPr/>
        </p:nvSpPr>
        <p:spPr>
          <a:xfrm>
            <a:off x="4742300" y="4474400"/>
            <a:ext cx="13041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Random Forest</a:t>
            </a:r>
            <a:endParaRPr sz="800">
              <a:solidFill>
                <a:schemeClr val="lt1"/>
              </a:solidFill>
              <a:latin typeface="Lato"/>
              <a:ea typeface="Lato"/>
              <a:cs typeface="Lato"/>
              <a:sym typeface="Lato"/>
            </a:endParaRPr>
          </a:p>
        </p:txBody>
      </p:sp>
      <p:sp>
        <p:nvSpPr>
          <p:cNvPr id="384" name="Google Shape;384;p31"/>
          <p:cNvSpPr txBox="1"/>
          <p:nvPr/>
        </p:nvSpPr>
        <p:spPr>
          <a:xfrm>
            <a:off x="3639150" y="3736625"/>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5</a:t>
            </a:r>
            <a:r>
              <a:rPr b="1" lang="en-GB" sz="1000">
                <a:solidFill>
                  <a:schemeClr val="lt1"/>
                </a:solidFill>
                <a:latin typeface="Lato"/>
                <a:ea typeface="Lato"/>
                <a:cs typeface="Lato"/>
                <a:sym typeface="Lato"/>
              </a:rPr>
              <a:t>6.22%</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85" name="Google Shape;385;p31"/>
          <p:cNvSpPr/>
          <p:nvPr/>
        </p:nvSpPr>
        <p:spPr>
          <a:xfrm>
            <a:off x="6373809" y="34593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6424059" y="35095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6424059" y="3509550"/>
            <a:ext cx="917700" cy="917700"/>
          </a:xfrm>
          <a:prstGeom prst="pie">
            <a:avLst>
              <a:gd fmla="val 1774104"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1"/>
          <p:cNvSpPr/>
          <p:nvPr/>
        </p:nvSpPr>
        <p:spPr>
          <a:xfrm>
            <a:off x="6554859" y="36403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
          <p:cNvSpPr txBox="1"/>
          <p:nvPr/>
        </p:nvSpPr>
        <p:spPr>
          <a:xfrm>
            <a:off x="6189100" y="4474400"/>
            <a:ext cx="13041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Gaussian Naive Bayes</a:t>
            </a:r>
            <a:endParaRPr sz="800">
              <a:solidFill>
                <a:schemeClr val="lt1"/>
              </a:solidFill>
              <a:latin typeface="Lato"/>
              <a:ea typeface="Lato"/>
              <a:cs typeface="Lato"/>
              <a:sym typeface="Lato"/>
            </a:endParaRPr>
          </a:p>
        </p:txBody>
      </p:sp>
      <p:sp>
        <p:nvSpPr>
          <p:cNvPr id="390" name="Google Shape;390;p31"/>
          <p:cNvSpPr txBox="1"/>
          <p:nvPr/>
        </p:nvSpPr>
        <p:spPr>
          <a:xfrm>
            <a:off x="6507500" y="3812825"/>
            <a:ext cx="7035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69.53</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91" name="Google Shape;391;p31"/>
          <p:cNvSpPr txBox="1"/>
          <p:nvPr>
            <p:ph type="title"/>
          </p:nvPr>
        </p:nvSpPr>
        <p:spPr>
          <a:xfrm>
            <a:off x="1273950" y="381550"/>
            <a:ext cx="6596100" cy="745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GB">
                <a:latin typeface="Lato"/>
                <a:ea typeface="Lato"/>
                <a:cs typeface="Lato"/>
                <a:sym typeface="Lato"/>
              </a:rPr>
              <a:t>Model Development (</a:t>
            </a:r>
            <a:r>
              <a:rPr lang="en-GB" sz="1600">
                <a:solidFill>
                  <a:schemeClr val="accent6"/>
                </a:solidFill>
                <a:latin typeface="Lato"/>
                <a:ea typeface="Lato"/>
                <a:cs typeface="Lato"/>
                <a:sym typeface="Lato"/>
              </a:rPr>
              <a:t>Modelling Techniques</a:t>
            </a:r>
            <a:r>
              <a:rPr b="1" lang="en-GB">
                <a:latin typeface="Lato"/>
                <a:ea typeface="Lato"/>
                <a:cs typeface="Lato"/>
                <a:sym typeface="Lato"/>
              </a:rPr>
              <a:t>)</a:t>
            </a:r>
            <a:endParaRPr b="1">
              <a:latin typeface="Lato"/>
              <a:ea typeface="Lato"/>
              <a:cs typeface="Lato"/>
              <a:sym typeface="Lato"/>
            </a:endParaRPr>
          </a:p>
        </p:txBody>
      </p:sp>
      <p:sp>
        <p:nvSpPr>
          <p:cNvPr id="392" name="Google Shape;392;p31"/>
          <p:cNvSpPr/>
          <p:nvPr/>
        </p:nvSpPr>
        <p:spPr>
          <a:xfrm>
            <a:off x="4905851" y="33831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a:off x="4956101" y="34333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4956101" y="3433350"/>
            <a:ext cx="917700" cy="917700"/>
          </a:xfrm>
          <a:prstGeom prst="pie">
            <a:avLst>
              <a:gd fmla="val 3653834"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p:nvPr/>
        </p:nvSpPr>
        <p:spPr>
          <a:xfrm>
            <a:off x="5086901" y="35641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txBox="1"/>
          <p:nvPr/>
        </p:nvSpPr>
        <p:spPr>
          <a:xfrm>
            <a:off x="5086900" y="3736625"/>
            <a:ext cx="7035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65.24</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97" name="Google Shape;397;p31"/>
          <p:cNvSpPr/>
          <p:nvPr/>
        </p:nvSpPr>
        <p:spPr>
          <a:xfrm>
            <a:off x="7953851" y="34593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p:nvPr/>
        </p:nvSpPr>
        <p:spPr>
          <a:xfrm>
            <a:off x="8004101" y="35095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a:off x="8004101" y="3509550"/>
            <a:ext cx="917700" cy="917700"/>
          </a:xfrm>
          <a:prstGeom prst="pie">
            <a:avLst>
              <a:gd fmla="val 309429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1"/>
          <p:cNvSpPr/>
          <p:nvPr/>
        </p:nvSpPr>
        <p:spPr>
          <a:xfrm>
            <a:off x="8134901" y="36403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txBox="1"/>
          <p:nvPr/>
        </p:nvSpPr>
        <p:spPr>
          <a:xfrm>
            <a:off x="8100525" y="3812825"/>
            <a:ext cx="7035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66.09</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02" name="Google Shape;402;p31"/>
          <p:cNvSpPr/>
          <p:nvPr/>
        </p:nvSpPr>
        <p:spPr>
          <a:xfrm>
            <a:off x="7115651" y="18591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p:nvPr/>
        </p:nvSpPr>
        <p:spPr>
          <a:xfrm>
            <a:off x="7165901" y="19093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p:nvPr/>
        </p:nvSpPr>
        <p:spPr>
          <a:xfrm>
            <a:off x="7165901" y="1909350"/>
            <a:ext cx="917700" cy="917700"/>
          </a:xfrm>
          <a:prstGeom prst="pie">
            <a:avLst>
              <a:gd fmla="val 3289917"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a:off x="7296701" y="20401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txBox="1"/>
          <p:nvPr/>
        </p:nvSpPr>
        <p:spPr>
          <a:xfrm>
            <a:off x="7300650" y="2212625"/>
            <a:ext cx="7035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69.10</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07" name="Google Shape;407;p31"/>
          <p:cNvSpPr txBox="1"/>
          <p:nvPr/>
        </p:nvSpPr>
        <p:spPr>
          <a:xfrm>
            <a:off x="3364400" y="4474400"/>
            <a:ext cx="12075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Decision Tree</a:t>
            </a:r>
            <a:endParaRPr sz="800">
              <a:solidFill>
                <a:schemeClr val="lt1"/>
              </a:solidFill>
              <a:latin typeface="Lato"/>
              <a:ea typeface="Lato"/>
              <a:cs typeface="Lato"/>
              <a:sym typeface="Lato"/>
            </a:endParaRPr>
          </a:p>
        </p:txBody>
      </p:sp>
      <p:sp>
        <p:nvSpPr>
          <p:cNvPr id="408" name="Google Shape;408;p31"/>
          <p:cNvSpPr txBox="1"/>
          <p:nvPr/>
        </p:nvSpPr>
        <p:spPr>
          <a:xfrm>
            <a:off x="7936397" y="44743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Keras deep learning approach</a:t>
            </a:r>
            <a:endParaRPr sz="800">
              <a:solidFill>
                <a:schemeClr val="lt1"/>
              </a:solidFill>
              <a:latin typeface="Lato"/>
              <a:ea typeface="Lato"/>
              <a:cs typeface="Lato"/>
              <a:sym typeface="Lato"/>
            </a:endParaRPr>
          </a:p>
        </p:txBody>
      </p:sp>
      <p:sp>
        <p:nvSpPr>
          <p:cNvPr id="409" name="Google Shape;409;p31"/>
          <p:cNvSpPr txBox="1"/>
          <p:nvPr/>
        </p:nvSpPr>
        <p:spPr>
          <a:xfrm>
            <a:off x="7041400" y="28741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Gradient</a:t>
            </a:r>
            <a:r>
              <a:rPr lang="en-GB" sz="800">
                <a:solidFill>
                  <a:schemeClr val="lt1"/>
                </a:solidFill>
                <a:latin typeface="Lato"/>
                <a:ea typeface="Lato"/>
                <a:cs typeface="Lato"/>
                <a:sym typeface="Lato"/>
              </a:rPr>
              <a:t> Boosting</a:t>
            </a:r>
            <a:endParaRPr sz="800">
              <a:solidFill>
                <a:schemeClr val="lt1"/>
              </a:solidFill>
              <a:latin typeface="Lato"/>
              <a:ea typeface="Lato"/>
              <a:cs typeface="Lato"/>
              <a:sym typeface="Lato"/>
            </a:endParaRPr>
          </a:p>
        </p:txBody>
      </p:sp>
      <p:sp>
        <p:nvSpPr>
          <p:cNvPr id="410" name="Google Shape;410;p31"/>
          <p:cNvSpPr txBox="1"/>
          <p:nvPr/>
        </p:nvSpPr>
        <p:spPr>
          <a:xfrm>
            <a:off x="1466150" y="1726838"/>
            <a:ext cx="2426700" cy="14100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Linear Regression</a:t>
            </a:r>
            <a:endParaRPr sz="1300">
              <a:solidFill>
                <a:schemeClr val="lt1"/>
              </a:solidFill>
              <a:latin typeface="Lato"/>
              <a:ea typeface="Lato"/>
              <a:cs typeface="Lato"/>
              <a:sym typeface="Lato"/>
            </a:endParaRPr>
          </a:p>
          <a:p>
            <a:pPr indent="-311150" lvl="0" marL="457200" rtl="0" algn="l">
              <a:lnSpc>
                <a:spcPct val="150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Support Vector Machine</a:t>
            </a:r>
            <a:endParaRPr sz="1300">
              <a:solidFill>
                <a:schemeClr val="lt1"/>
              </a:solidFill>
              <a:latin typeface="Lato"/>
              <a:ea typeface="Lato"/>
              <a:cs typeface="Lato"/>
              <a:sym typeface="Lato"/>
            </a:endParaRPr>
          </a:p>
          <a:p>
            <a:pPr indent="-311150" lvl="0" marL="457200" rtl="0" algn="l">
              <a:lnSpc>
                <a:spcPct val="150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Decision Tree</a:t>
            </a:r>
            <a:endParaRPr sz="1300">
              <a:solidFill>
                <a:schemeClr val="lt1"/>
              </a:solidFill>
              <a:latin typeface="Lato"/>
              <a:ea typeface="Lato"/>
              <a:cs typeface="Lato"/>
              <a:sym typeface="Lato"/>
            </a:endParaRPr>
          </a:p>
          <a:p>
            <a:pPr indent="-311150" lvl="0" marL="457200" rtl="0" algn="l">
              <a:lnSpc>
                <a:spcPct val="150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Random Forest</a:t>
            </a:r>
            <a:endParaRPr>
              <a:latin typeface="Lato"/>
              <a:ea typeface="Lato"/>
              <a:cs typeface="Lato"/>
              <a:sym typeface="Lato"/>
            </a:endParaRPr>
          </a:p>
        </p:txBody>
      </p:sp>
      <p:sp>
        <p:nvSpPr>
          <p:cNvPr id="411" name="Google Shape;411;p31"/>
          <p:cNvSpPr txBox="1"/>
          <p:nvPr/>
        </p:nvSpPr>
        <p:spPr>
          <a:xfrm>
            <a:off x="4066900" y="1726850"/>
            <a:ext cx="2487900" cy="12033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Gaussian Naive Bayes</a:t>
            </a:r>
            <a:endParaRPr sz="1300">
              <a:solidFill>
                <a:schemeClr val="lt1"/>
              </a:solidFill>
              <a:latin typeface="Lato"/>
              <a:ea typeface="Lato"/>
              <a:cs typeface="Lato"/>
              <a:sym typeface="Lato"/>
            </a:endParaRPr>
          </a:p>
          <a:p>
            <a:pPr indent="-311150" lvl="0" marL="457200" rtl="0" algn="l">
              <a:lnSpc>
                <a:spcPct val="150000"/>
              </a:lnSpc>
              <a:spcBef>
                <a:spcPts val="0"/>
              </a:spcBef>
              <a:spcAft>
                <a:spcPts val="0"/>
              </a:spcAft>
              <a:buClr>
                <a:schemeClr val="lt1"/>
              </a:buClr>
              <a:buSzPts val="1300"/>
              <a:buFont typeface="Lato"/>
              <a:buChar char="★"/>
            </a:pPr>
            <a:r>
              <a:rPr lang="en-GB" sz="1300">
                <a:solidFill>
                  <a:schemeClr val="lt1"/>
                </a:solidFill>
                <a:highlight>
                  <a:schemeClr val="dk1"/>
                </a:highlight>
                <a:latin typeface="Lato"/>
                <a:ea typeface="Lato"/>
                <a:cs typeface="Lato"/>
                <a:sym typeface="Lato"/>
              </a:rPr>
              <a:t>Gradient Boosting </a:t>
            </a:r>
            <a:endParaRPr sz="1300">
              <a:solidFill>
                <a:schemeClr val="lt1"/>
              </a:solidFill>
              <a:highlight>
                <a:schemeClr val="dk1"/>
              </a:highlight>
              <a:latin typeface="Lato"/>
              <a:ea typeface="Lato"/>
              <a:cs typeface="Lato"/>
              <a:sym typeface="Lato"/>
            </a:endParaRPr>
          </a:p>
          <a:p>
            <a:pPr indent="-311150" lvl="0" marL="457200" rtl="0" algn="l">
              <a:lnSpc>
                <a:spcPct val="150000"/>
              </a:lnSpc>
              <a:spcBef>
                <a:spcPts val="0"/>
              </a:spcBef>
              <a:spcAft>
                <a:spcPts val="0"/>
              </a:spcAft>
              <a:buClr>
                <a:schemeClr val="lt1"/>
              </a:buClr>
              <a:buSzPts val="1300"/>
              <a:buFont typeface="Lato"/>
              <a:buChar char="★"/>
            </a:pPr>
            <a:r>
              <a:rPr lang="en-GB" sz="1300">
                <a:solidFill>
                  <a:schemeClr val="lt1"/>
                </a:solidFill>
                <a:highlight>
                  <a:schemeClr val="dk1"/>
                </a:highlight>
                <a:latin typeface="Lato"/>
                <a:ea typeface="Lato"/>
                <a:cs typeface="Lato"/>
                <a:sym typeface="Lato"/>
              </a:rPr>
              <a:t>Deep Learning approach</a:t>
            </a:r>
            <a:endParaRPr>
              <a:latin typeface="Lato"/>
              <a:ea typeface="Lato"/>
              <a:cs typeface="Lato"/>
              <a:sym typeface="Lato"/>
            </a:endParaRPr>
          </a:p>
        </p:txBody>
      </p:sp>
      <p:pic>
        <p:nvPicPr>
          <p:cNvPr id="412" name="Google Shape;412;p31"/>
          <p:cNvPicPr preferRelativeResize="0"/>
          <p:nvPr/>
        </p:nvPicPr>
        <p:blipFill>
          <a:blip r:embed="rId3">
            <a:alphaModFix/>
          </a:blip>
          <a:stretch>
            <a:fillRect/>
          </a:stretch>
        </p:blipFill>
        <p:spPr>
          <a:xfrm rot="2699881">
            <a:off x="126605" y="990591"/>
            <a:ext cx="886691" cy="310618"/>
          </a:xfrm>
          <a:prstGeom prst="rect">
            <a:avLst/>
          </a:prstGeom>
          <a:noFill/>
          <a:ln>
            <a:noFill/>
          </a:ln>
        </p:spPr>
      </p:pic>
      <p:sp>
        <p:nvSpPr>
          <p:cNvPr id="413" name="Google Shape;413;p31"/>
          <p:cNvSpPr txBox="1"/>
          <p:nvPr/>
        </p:nvSpPr>
        <p:spPr>
          <a:xfrm>
            <a:off x="8663750" y="41950"/>
            <a:ext cx="4803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14</a:t>
            </a:r>
            <a:endParaRPr>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2"/>
          <p:cNvSpPr txBox="1"/>
          <p:nvPr>
            <p:ph idx="1" type="body"/>
          </p:nvPr>
        </p:nvSpPr>
        <p:spPr>
          <a:xfrm>
            <a:off x="1297500" y="1044150"/>
            <a:ext cx="7038900" cy="2037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FFFFFF"/>
                </a:solidFill>
              </a:rPr>
              <a:t>Finally, the results of the different classifiers (with accuracy score of 69.53%) presented in the previous sections were combined to improve the classification model. This can be achieved by selecting the customer category as the one indicated by the majority of classifiers. To do this, I use the VotingClassifier method of the sklearn package. As a first step, I adjust the parameters of the various classifiers using the best parameters previously found. The final score which was 69.53% was used to predict the 1000 new customers in </a:t>
            </a:r>
            <a:r>
              <a:rPr lang="en-GB"/>
              <a:t>Sprocket Central Pty Ltd.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solidFill>
                <a:srgbClr val="FFFFFF"/>
              </a:solidFill>
            </a:endParaRPr>
          </a:p>
        </p:txBody>
      </p:sp>
      <p:sp>
        <p:nvSpPr>
          <p:cNvPr id="419" name="Google Shape;419;p32"/>
          <p:cNvSpPr txBox="1"/>
          <p:nvPr/>
        </p:nvSpPr>
        <p:spPr>
          <a:xfrm>
            <a:off x="8663750" y="41950"/>
            <a:ext cx="4803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15</a:t>
            </a:r>
            <a:endParaRPr>
              <a:solidFill>
                <a:schemeClr val="lt1"/>
              </a:solidFill>
              <a:latin typeface="Lato"/>
              <a:ea typeface="Lato"/>
              <a:cs typeface="Lato"/>
              <a:sym typeface="Lato"/>
            </a:endParaRPr>
          </a:p>
        </p:txBody>
      </p:sp>
      <p:sp>
        <p:nvSpPr>
          <p:cNvPr id="420" name="Google Shape;420;p32"/>
          <p:cNvSpPr txBox="1"/>
          <p:nvPr>
            <p:ph type="title"/>
          </p:nvPr>
        </p:nvSpPr>
        <p:spPr>
          <a:xfrm>
            <a:off x="1273950" y="381550"/>
            <a:ext cx="6596100" cy="4968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b="1" lang="en-GB">
                <a:latin typeface="Lato"/>
                <a:ea typeface="Lato"/>
                <a:cs typeface="Lato"/>
                <a:sym typeface="Lato"/>
              </a:rPr>
              <a:t>Prediction</a:t>
            </a:r>
            <a:endParaRPr b="1">
              <a:latin typeface="Lato"/>
              <a:ea typeface="Lato"/>
              <a:cs typeface="Lato"/>
              <a:sym typeface="Lato"/>
            </a:endParaRPr>
          </a:p>
        </p:txBody>
      </p:sp>
      <p:pic>
        <p:nvPicPr>
          <p:cNvPr id="421" name="Google Shape;421;p32"/>
          <p:cNvPicPr preferRelativeResize="0"/>
          <p:nvPr/>
        </p:nvPicPr>
        <p:blipFill>
          <a:blip r:embed="rId3">
            <a:alphaModFix/>
          </a:blip>
          <a:stretch>
            <a:fillRect/>
          </a:stretch>
        </p:blipFill>
        <p:spPr>
          <a:xfrm rot="2699881">
            <a:off x="126605" y="990591"/>
            <a:ext cx="886691" cy="310618"/>
          </a:xfrm>
          <a:prstGeom prst="rect">
            <a:avLst/>
          </a:prstGeom>
          <a:noFill/>
          <a:ln>
            <a:noFill/>
          </a:ln>
        </p:spPr>
      </p:pic>
      <p:sp>
        <p:nvSpPr>
          <p:cNvPr id="422" name="Google Shape;422;p32"/>
          <p:cNvSpPr txBox="1"/>
          <p:nvPr>
            <p:ph idx="1" type="body"/>
          </p:nvPr>
        </p:nvSpPr>
        <p:spPr>
          <a:xfrm>
            <a:off x="1297500" y="3137750"/>
            <a:ext cx="7038900" cy="846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FFFFFF"/>
                </a:solidFill>
              </a:rPr>
              <a:t>Before any prediction could be done, I preprocessed the 1000 new customers datas as I did for the existing customers, after that, I normalized it as well, and then made prediction.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3"/>
          <p:cNvSpPr txBox="1"/>
          <p:nvPr/>
        </p:nvSpPr>
        <p:spPr>
          <a:xfrm>
            <a:off x="8663750" y="41950"/>
            <a:ext cx="4803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16</a:t>
            </a:r>
            <a:endParaRPr>
              <a:solidFill>
                <a:schemeClr val="lt1"/>
              </a:solidFill>
              <a:latin typeface="Lato"/>
              <a:ea typeface="Lato"/>
              <a:cs typeface="Lato"/>
              <a:sym typeface="Lato"/>
            </a:endParaRPr>
          </a:p>
        </p:txBody>
      </p:sp>
      <p:sp>
        <p:nvSpPr>
          <p:cNvPr id="428" name="Google Shape;428;p33"/>
          <p:cNvSpPr txBox="1"/>
          <p:nvPr>
            <p:ph type="title"/>
          </p:nvPr>
        </p:nvSpPr>
        <p:spPr>
          <a:xfrm>
            <a:off x="1273950" y="381550"/>
            <a:ext cx="6596100" cy="4968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b="1" lang="en-GB">
                <a:latin typeface="Lato"/>
                <a:ea typeface="Lato"/>
                <a:cs typeface="Lato"/>
                <a:sym typeface="Lato"/>
              </a:rPr>
              <a:t>Conclusion</a:t>
            </a:r>
            <a:endParaRPr b="1">
              <a:latin typeface="Lato"/>
              <a:ea typeface="Lato"/>
              <a:cs typeface="Lato"/>
              <a:sym typeface="Lato"/>
            </a:endParaRPr>
          </a:p>
        </p:txBody>
      </p:sp>
      <p:pic>
        <p:nvPicPr>
          <p:cNvPr id="429" name="Google Shape;429;p33"/>
          <p:cNvPicPr preferRelativeResize="0"/>
          <p:nvPr/>
        </p:nvPicPr>
        <p:blipFill>
          <a:blip r:embed="rId3">
            <a:alphaModFix/>
          </a:blip>
          <a:stretch>
            <a:fillRect/>
          </a:stretch>
        </p:blipFill>
        <p:spPr>
          <a:xfrm rot="2699881">
            <a:off x="126605" y="990591"/>
            <a:ext cx="886691" cy="310618"/>
          </a:xfrm>
          <a:prstGeom prst="rect">
            <a:avLst/>
          </a:prstGeom>
          <a:noFill/>
          <a:ln>
            <a:noFill/>
          </a:ln>
        </p:spPr>
      </p:pic>
      <p:sp>
        <p:nvSpPr>
          <p:cNvPr id="430" name="Google Shape;430;p33"/>
          <p:cNvSpPr txBox="1"/>
          <p:nvPr/>
        </p:nvSpPr>
        <p:spPr>
          <a:xfrm>
            <a:off x="1035475" y="1030750"/>
            <a:ext cx="3669000" cy="3790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300">
                <a:solidFill>
                  <a:schemeClr val="lt1"/>
                </a:solidFill>
                <a:latin typeface="Lato"/>
                <a:ea typeface="Lato"/>
                <a:cs typeface="Lato"/>
                <a:sym typeface="Lato"/>
              </a:rPr>
              <a:t>From the prediction on the right, we can see that majority of the new customers will contribute to the the profit of </a:t>
            </a:r>
            <a:r>
              <a:rPr lang="en-GB" sz="1200">
                <a:solidFill>
                  <a:schemeClr val="lt1"/>
                </a:solidFill>
                <a:latin typeface="Lato"/>
                <a:ea typeface="Lato"/>
                <a:cs typeface="Lato"/>
                <a:sym typeface="Lato"/>
              </a:rPr>
              <a:t>Sprocket Central Pty Ltd by 80%. Only few will fall into the categories of 20%</a:t>
            </a:r>
            <a:endParaRPr sz="1200">
              <a:solidFill>
                <a:schemeClr val="lt1"/>
              </a:solidFill>
              <a:latin typeface="Lato"/>
              <a:ea typeface="Lato"/>
              <a:cs typeface="Lato"/>
              <a:sym typeface="Lato"/>
            </a:endParaRPr>
          </a:p>
          <a:p>
            <a:pPr indent="0" lvl="0" marL="0" rtl="0" algn="just">
              <a:lnSpc>
                <a:spcPct val="115000"/>
              </a:lnSpc>
              <a:spcBef>
                <a:spcPts val="0"/>
              </a:spcBef>
              <a:spcAft>
                <a:spcPts val="0"/>
              </a:spcAft>
              <a:buNone/>
            </a:pPr>
            <a:r>
              <a:t/>
            </a:r>
            <a:endParaRPr sz="1200">
              <a:solidFill>
                <a:schemeClr val="lt1"/>
              </a:solidFill>
              <a:latin typeface="Lato"/>
              <a:ea typeface="Lato"/>
              <a:cs typeface="Lato"/>
              <a:sym typeface="Lato"/>
            </a:endParaRPr>
          </a:p>
          <a:p>
            <a:pPr indent="0" lvl="0" marL="0" rtl="0" algn="just">
              <a:lnSpc>
                <a:spcPct val="115000"/>
              </a:lnSpc>
              <a:spcBef>
                <a:spcPts val="0"/>
              </a:spcBef>
              <a:spcAft>
                <a:spcPts val="0"/>
              </a:spcAft>
              <a:buNone/>
            </a:pPr>
            <a:r>
              <a:rPr lang="en-GB" sz="1300">
                <a:solidFill>
                  <a:schemeClr val="lt1"/>
                </a:solidFill>
                <a:latin typeface="Lato"/>
                <a:ea typeface="Lato"/>
                <a:cs typeface="Lato"/>
                <a:sym typeface="Lato"/>
              </a:rPr>
              <a:t>As confirmed by the first transaction data set on slide 08, we also see that NSW has a great influence in predicting the profit made by </a:t>
            </a:r>
            <a:r>
              <a:rPr lang="en-GB" sz="1200">
                <a:solidFill>
                  <a:schemeClr val="lt1"/>
                </a:solidFill>
                <a:latin typeface="Lato"/>
                <a:ea typeface="Lato"/>
                <a:cs typeface="Lato"/>
                <a:sym typeface="Lato"/>
              </a:rPr>
              <a:t>Sprocket Central Pty Ltd, hence, Sprocket Central Pty Ltd should focus more on customers from this state. This is because they have the highest property valuation, even it’s 25 percentile is the median property valuation of customers from Vic. This is not the only factor, all others also contributes in predicting the customer focus at Sprocket Central Pty Ltd.</a:t>
            </a:r>
            <a:endParaRPr sz="1300">
              <a:solidFill>
                <a:schemeClr val="lt1"/>
              </a:solidFill>
              <a:latin typeface="Lato"/>
              <a:ea typeface="Lato"/>
              <a:cs typeface="Lato"/>
              <a:sym typeface="Lato"/>
            </a:endParaRPr>
          </a:p>
        </p:txBody>
      </p:sp>
      <p:pic>
        <p:nvPicPr>
          <p:cNvPr id="431" name="Google Shape;431;p33"/>
          <p:cNvPicPr preferRelativeResize="0"/>
          <p:nvPr/>
        </p:nvPicPr>
        <p:blipFill>
          <a:blip r:embed="rId4">
            <a:alphaModFix/>
          </a:blip>
          <a:stretch>
            <a:fillRect/>
          </a:stretch>
        </p:blipFill>
        <p:spPr>
          <a:xfrm>
            <a:off x="4856850" y="2540000"/>
            <a:ext cx="4134751" cy="2352250"/>
          </a:xfrm>
          <a:prstGeom prst="rect">
            <a:avLst/>
          </a:prstGeom>
          <a:noFill/>
          <a:ln>
            <a:noFill/>
          </a:ln>
        </p:spPr>
      </p:pic>
      <p:pic>
        <p:nvPicPr>
          <p:cNvPr id="432" name="Google Shape;432;p33"/>
          <p:cNvPicPr preferRelativeResize="0"/>
          <p:nvPr/>
        </p:nvPicPr>
        <p:blipFill>
          <a:blip r:embed="rId5">
            <a:alphaModFix/>
          </a:blip>
          <a:stretch>
            <a:fillRect/>
          </a:stretch>
        </p:blipFill>
        <p:spPr>
          <a:xfrm>
            <a:off x="5583125" y="783875"/>
            <a:ext cx="3355301" cy="1630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4"/>
          <p:cNvSpPr txBox="1"/>
          <p:nvPr/>
        </p:nvSpPr>
        <p:spPr>
          <a:xfrm>
            <a:off x="812750" y="17990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chemeClr val="accent6"/>
                </a:solidFill>
                <a:latin typeface="Montserrat"/>
                <a:ea typeface="Montserrat"/>
                <a:cs typeface="Montserrat"/>
                <a:sym typeface="Montserrat"/>
              </a:rPr>
              <a:t>State</a:t>
            </a:r>
            <a:endParaRPr>
              <a:solidFill>
                <a:schemeClr val="accent6"/>
              </a:solidFill>
            </a:endParaRPr>
          </a:p>
        </p:txBody>
      </p:sp>
      <p:sp>
        <p:nvSpPr>
          <p:cNvPr id="438" name="Google Shape;438;p34"/>
          <p:cNvSpPr txBox="1"/>
          <p:nvPr/>
        </p:nvSpPr>
        <p:spPr>
          <a:xfrm>
            <a:off x="812750" y="2301948"/>
            <a:ext cx="2275500" cy="737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chemeClr val="lt1"/>
                </a:solidFill>
                <a:latin typeface="Lato"/>
                <a:ea typeface="Lato"/>
                <a:cs typeface="Lato"/>
                <a:sym typeface="Lato"/>
              </a:rPr>
              <a:t>As </a:t>
            </a:r>
            <a:r>
              <a:rPr lang="en-GB" sz="1000">
                <a:solidFill>
                  <a:schemeClr val="lt1"/>
                </a:solidFill>
                <a:latin typeface="Lato"/>
                <a:ea typeface="Lato"/>
                <a:cs typeface="Lato"/>
                <a:sym typeface="Lato"/>
              </a:rPr>
              <a:t>established</a:t>
            </a:r>
            <a:r>
              <a:rPr lang="en-GB" sz="1000">
                <a:solidFill>
                  <a:schemeClr val="lt1"/>
                </a:solidFill>
                <a:latin typeface="Lato"/>
                <a:ea typeface="Lato"/>
                <a:cs typeface="Lato"/>
                <a:sym typeface="Lato"/>
              </a:rPr>
              <a:t> before, customers from New South Wales should be targeted, as they have the highest property valuation. </a:t>
            </a:r>
            <a:endParaRPr sz="1000">
              <a:solidFill>
                <a:schemeClr val="lt1"/>
              </a:solidFill>
              <a:latin typeface="Lato"/>
              <a:ea typeface="Lato"/>
              <a:cs typeface="Lato"/>
              <a:sym typeface="Lato"/>
            </a:endParaRPr>
          </a:p>
        </p:txBody>
      </p:sp>
      <p:sp>
        <p:nvSpPr>
          <p:cNvPr id="439" name="Google Shape;439;p34"/>
          <p:cNvSpPr txBox="1"/>
          <p:nvPr/>
        </p:nvSpPr>
        <p:spPr>
          <a:xfrm>
            <a:off x="812750" y="3110925"/>
            <a:ext cx="2275500" cy="37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chemeClr val="accent6"/>
                </a:solidFill>
                <a:latin typeface="Montserrat"/>
                <a:ea typeface="Montserrat"/>
                <a:cs typeface="Montserrat"/>
                <a:sym typeface="Montserrat"/>
              </a:rPr>
              <a:t>Wealth Segment</a:t>
            </a:r>
            <a:endParaRPr>
              <a:solidFill>
                <a:schemeClr val="accent6"/>
              </a:solidFill>
            </a:endParaRPr>
          </a:p>
        </p:txBody>
      </p:sp>
      <p:sp>
        <p:nvSpPr>
          <p:cNvPr id="440" name="Google Shape;440;p34"/>
          <p:cNvSpPr txBox="1"/>
          <p:nvPr/>
        </p:nvSpPr>
        <p:spPr>
          <a:xfrm>
            <a:off x="812750" y="3551925"/>
            <a:ext cx="2275500" cy="84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900">
                <a:solidFill>
                  <a:schemeClr val="lt1"/>
                </a:solidFill>
                <a:latin typeface="Lato"/>
                <a:ea typeface="Lato"/>
                <a:cs typeface="Lato"/>
                <a:sym typeface="Lato"/>
              </a:rPr>
              <a:t>The affluent customers as well as the mass customers contributed immensely to the profit made in Sprocket Central Pty Ltd, they should be targeted. See slide 04, table 2.</a:t>
            </a:r>
            <a:endParaRPr sz="900">
              <a:solidFill>
                <a:schemeClr val="lt1"/>
              </a:solidFill>
              <a:latin typeface="Lato"/>
              <a:ea typeface="Lato"/>
              <a:cs typeface="Lato"/>
              <a:sym typeface="Lato"/>
            </a:endParaRPr>
          </a:p>
        </p:txBody>
      </p:sp>
      <p:sp>
        <p:nvSpPr>
          <p:cNvPr id="441" name="Google Shape;441;p34"/>
          <p:cNvSpPr txBox="1"/>
          <p:nvPr/>
        </p:nvSpPr>
        <p:spPr>
          <a:xfrm>
            <a:off x="6319775" y="1777325"/>
            <a:ext cx="1917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chemeClr val="accent6"/>
                </a:solidFill>
                <a:latin typeface="Montserrat"/>
                <a:ea typeface="Montserrat"/>
                <a:cs typeface="Montserrat"/>
                <a:sym typeface="Montserrat"/>
              </a:rPr>
              <a:t>Job Title</a:t>
            </a:r>
            <a:endParaRPr>
              <a:solidFill>
                <a:schemeClr val="accent6"/>
              </a:solidFill>
            </a:endParaRPr>
          </a:p>
        </p:txBody>
      </p:sp>
      <p:sp>
        <p:nvSpPr>
          <p:cNvPr id="442" name="Google Shape;442;p34"/>
          <p:cNvSpPr txBox="1"/>
          <p:nvPr/>
        </p:nvSpPr>
        <p:spPr>
          <a:xfrm>
            <a:off x="6319775" y="2157975"/>
            <a:ext cx="2220300" cy="884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D9D9D9"/>
              </a:solidFill>
              <a:latin typeface="Lato"/>
              <a:ea typeface="Lato"/>
              <a:cs typeface="Lato"/>
              <a:sym typeface="Lato"/>
            </a:endParaRPr>
          </a:p>
          <a:p>
            <a:pPr indent="0" lvl="0" marL="0" rtl="0" algn="l">
              <a:lnSpc>
                <a:spcPct val="115000"/>
              </a:lnSpc>
              <a:spcBef>
                <a:spcPts val="1600"/>
              </a:spcBef>
              <a:spcAft>
                <a:spcPts val="1600"/>
              </a:spcAft>
              <a:buNone/>
            </a:pPr>
            <a:r>
              <a:rPr lang="en-GB" sz="1000">
                <a:solidFill>
                  <a:srgbClr val="D9D9D9"/>
                </a:solidFill>
                <a:latin typeface="Lato"/>
                <a:ea typeface="Lato"/>
                <a:cs typeface="Lato"/>
                <a:sym typeface="Lato"/>
              </a:rPr>
              <a:t>We deduce that customers in the health and entertainment industry has the highest property valuation. These customers should be targeted. </a:t>
            </a:r>
            <a:endParaRPr sz="1000">
              <a:solidFill>
                <a:srgbClr val="D9D9D9"/>
              </a:solidFill>
              <a:latin typeface="Lato"/>
              <a:ea typeface="Lato"/>
              <a:cs typeface="Lato"/>
              <a:sym typeface="Lato"/>
            </a:endParaRPr>
          </a:p>
        </p:txBody>
      </p:sp>
      <p:sp>
        <p:nvSpPr>
          <p:cNvPr id="443" name="Google Shape;443;p34"/>
          <p:cNvSpPr txBox="1"/>
          <p:nvPr/>
        </p:nvSpPr>
        <p:spPr>
          <a:xfrm>
            <a:off x="6264350" y="3209125"/>
            <a:ext cx="2138400" cy="37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chemeClr val="accent6"/>
                </a:solidFill>
                <a:latin typeface="Montserrat"/>
                <a:ea typeface="Montserrat"/>
                <a:cs typeface="Montserrat"/>
                <a:sym typeface="Montserrat"/>
              </a:rPr>
              <a:t>Focus</a:t>
            </a:r>
            <a:endParaRPr>
              <a:solidFill>
                <a:schemeClr val="accent6"/>
              </a:solidFill>
            </a:endParaRPr>
          </a:p>
        </p:txBody>
      </p:sp>
      <p:sp>
        <p:nvSpPr>
          <p:cNvPr id="444" name="Google Shape;444;p34"/>
          <p:cNvSpPr txBox="1"/>
          <p:nvPr/>
        </p:nvSpPr>
        <p:spPr>
          <a:xfrm>
            <a:off x="6264350" y="3551925"/>
            <a:ext cx="2275500" cy="884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Following the pareto principle, customers whose transactions contributes to 80% profit of the organization should be targeted.</a:t>
            </a:r>
            <a:endParaRPr sz="1000">
              <a:solidFill>
                <a:srgbClr val="D9D9D9"/>
              </a:solidFill>
              <a:latin typeface="Lato"/>
              <a:ea typeface="Lato"/>
              <a:cs typeface="Lato"/>
              <a:sym typeface="Lato"/>
            </a:endParaRPr>
          </a:p>
        </p:txBody>
      </p:sp>
      <p:cxnSp>
        <p:nvCxnSpPr>
          <p:cNvPr id="445" name="Google Shape;445;p34"/>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446" name="Google Shape;446;p34"/>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447" name="Google Shape;447;p34"/>
          <p:cNvCxnSpPr/>
          <p:nvPr/>
        </p:nvCxnSpPr>
        <p:spPr>
          <a:xfrm flipH="1">
            <a:off x="6101542" y="31202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448" name="Google Shape;448;p34"/>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449" name="Google Shape;449;p34"/>
          <p:cNvSpPr/>
          <p:nvPr/>
        </p:nvSpPr>
        <p:spPr>
          <a:xfrm>
            <a:off x="3419785" y="1765125"/>
            <a:ext cx="2275500" cy="25671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rot="5400000">
            <a:off x="3273763" y="1910925"/>
            <a:ext cx="2567100" cy="22755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rot="10800000">
            <a:off x="3419563" y="1765250"/>
            <a:ext cx="2275500" cy="25671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rot="-5400000">
            <a:off x="3273985" y="1911050"/>
            <a:ext cx="2567100" cy="22755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34"/>
          <p:cNvGrpSpPr/>
          <p:nvPr/>
        </p:nvGrpSpPr>
        <p:grpSpPr>
          <a:xfrm>
            <a:off x="3261571" y="2691604"/>
            <a:ext cx="556049" cy="616637"/>
            <a:chOff x="2920647" y="2157958"/>
            <a:chExt cx="827700" cy="827700"/>
          </a:xfrm>
        </p:grpSpPr>
        <p:sp>
          <p:nvSpPr>
            <p:cNvPr id="454" name="Google Shape;454;p34"/>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34"/>
          <p:cNvSpPr txBox="1"/>
          <p:nvPr/>
        </p:nvSpPr>
        <p:spPr>
          <a:xfrm>
            <a:off x="3261450" y="2775225"/>
            <a:ext cx="5562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457" name="Google Shape;457;p34"/>
          <p:cNvGrpSpPr/>
          <p:nvPr/>
        </p:nvGrpSpPr>
        <p:grpSpPr>
          <a:xfrm rot="-5400000">
            <a:off x="4225338" y="3802929"/>
            <a:ext cx="737729" cy="737729"/>
            <a:chOff x="2920647" y="2157958"/>
            <a:chExt cx="827700" cy="827700"/>
          </a:xfrm>
        </p:grpSpPr>
        <p:sp>
          <p:nvSpPr>
            <p:cNvPr id="458" name="Google Shape;458;p34"/>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34"/>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461" name="Google Shape;461;p34"/>
          <p:cNvGrpSpPr/>
          <p:nvPr/>
        </p:nvGrpSpPr>
        <p:grpSpPr>
          <a:xfrm>
            <a:off x="5310194" y="2700742"/>
            <a:ext cx="494936" cy="695779"/>
            <a:chOff x="5428888" y="2158023"/>
            <a:chExt cx="828900" cy="828900"/>
          </a:xfrm>
        </p:grpSpPr>
        <p:sp>
          <p:nvSpPr>
            <p:cNvPr id="462" name="Google Shape;462;p34"/>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4"/>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34"/>
          <p:cNvSpPr txBox="1"/>
          <p:nvPr/>
        </p:nvSpPr>
        <p:spPr>
          <a:xfrm>
            <a:off x="5310200" y="2812650"/>
            <a:ext cx="601800" cy="4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465" name="Google Shape;465;p34"/>
          <p:cNvGrpSpPr/>
          <p:nvPr/>
        </p:nvGrpSpPr>
        <p:grpSpPr>
          <a:xfrm rot="5400000">
            <a:off x="4193370" y="1569752"/>
            <a:ext cx="737729" cy="737729"/>
            <a:chOff x="2920647" y="2157958"/>
            <a:chExt cx="827700" cy="827700"/>
          </a:xfrm>
        </p:grpSpPr>
        <p:sp>
          <p:nvSpPr>
            <p:cNvPr id="466" name="Google Shape;466;p34"/>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34"/>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469" name="Google Shape;469;p34"/>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txBox="1"/>
          <p:nvPr>
            <p:ph type="title"/>
          </p:nvPr>
        </p:nvSpPr>
        <p:spPr>
          <a:xfrm>
            <a:off x="1273950" y="381550"/>
            <a:ext cx="6596100" cy="4968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b="1" lang="en-GB">
                <a:latin typeface="Lato"/>
                <a:ea typeface="Lato"/>
                <a:cs typeface="Lato"/>
                <a:sym typeface="Lato"/>
              </a:rPr>
              <a:t>Recommendation</a:t>
            </a:r>
            <a:endParaRPr b="1">
              <a:latin typeface="Lato"/>
              <a:ea typeface="Lato"/>
              <a:cs typeface="Lato"/>
              <a:sym typeface="Lato"/>
            </a:endParaRPr>
          </a:p>
        </p:txBody>
      </p:sp>
      <p:pic>
        <p:nvPicPr>
          <p:cNvPr id="471" name="Google Shape;471;p34"/>
          <p:cNvPicPr preferRelativeResize="0"/>
          <p:nvPr/>
        </p:nvPicPr>
        <p:blipFill>
          <a:blip r:embed="rId3">
            <a:alphaModFix/>
          </a:blip>
          <a:stretch>
            <a:fillRect/>
          </a:stretch>
        </p:blipFill>
        <p:spPr>
          <a:xfrm rot="2699881">
            <a:off x="126605" y="990591"/>
            <a:ext cx="886691" cy="310618"/>
          </a:xfrm>
          <a:prstGeom prst="rect">
            <a:avLst/>
          </a:prstGeom>
          <a:noFill/>
          <a:ln>
            <a:noFill/>
          </a:ln>
        </p:spPr>
      </p:pic>
      <p:sp>
        <p:nvSpPr>
          <p:cNvPr id="472" name="Google Shape;472;p34"/>
          <p:cNvSpPr txBox="1"/>
          <p:nvPr/>
        </p:nvSpPr>
        <p:spPr>
          <a:xfrm>
            <a:off x="8663750" y="41950"/>
            <a:ext cx="4803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17</a:t>
            </a:r>
            <a:endParaRPr>
              <a:solidFill>
                <a:schemeClr val="lt1"/>
              </a:solidFill>
              <a:latin typeface="Lato"/>
              <a:ea typeface="Lato"/>
              <a:cs typeface="Lato"/>
              <a:sym typeface="Lato"/>
            </a:endParaRPr>
          </a:p>
        </p:txBody>
      </p:sp>
      <p:sp>
        <p:nvSpPr>
          <p:cNvPr id="473" name="Google Shape;473;p34"/>
          <p:cNvSpPr txBox="1"/>
          <p:nvPr/>
        </p:nvSpPr>
        <p:spPr>
          <a:xfrm>
            <a:off x="1209400" y="1060725"/>
            <a:ext cx="7280400" cy="5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All the variables played their individual roll towards predicting the customer focus at </a:t>
            </a:r>
            <a:r>
              <a:rPr lang="en-GB" sz="1300">
                <a:solidFill>
                  <a:schemeClr val="lt1"/>
                </a:solidFill>
                <a:latin typeface="Lato"/>
                <a:ea typeface="Lato"/>
                <a:cs typeface="Lato"/>
                <a:sym typeface="Lato"/>
              </a:rPr>
              <a:t>Sprocket Central Pty Ltd , however, more attention should be place on variables listed below</a:t>
            </a:r>
            <a:endParaRPr>
              <a:solidFill>
                <a:schemeClr val="l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5"/>
          <p:cNvSpPr txBox="1"/>
          <p:nvPr>
            <p:ph type="title"/>
          </p:nvPr>
        </p:nvSpPr>
        <p:spPr>
          <a:xfrm>
            <a:off x="993275" y="393750"/>
            <a:ext cx="73434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Future work</a:t>
            </a:r>
            <a:endParaRPr b="1">
              <a:latin typeface="Lato"/>
              <a:ea typeface="Lato"/>
              <a:cs typeface="Lato"/>
              <a:sym typeface="Lato"/>
            </a:endParaRPr>
          </a:p>
        </p:txBody>
      </p:sp>
      <p:sp>
        <p:nvSpPr>
          <p:cNvPr id="479" name="Google Shape;479;p35"/>
          <p:cNvSpPr txBox="1"/>
          <p:nvPr>
            <p:ph idx="1" type="subTitle"/>
          </p:nvPr>
        </p:nvSpPr>
        <p:spPr>
          <a:xfrm>
            <a:off x="1002325" y="934650"/>
            <a:ext cx="7142100" cy="43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Below are some observations and proposed future work that could be done. </a:t>
            </a:r>
            <a:endParaRPr/>
          </a:p>
        </p:txBody>
      </p:sp>
      <p:sp>
        <p:nvSpPr>
          <p:cNvPr id="480" name="Google Shape;480;p35"/>
          <p:cNvSpPr txBox="1"/>
          <p:nvPr>
            <p:ph idx="2" type="body"/>
          </p:nvPr>
        </p:nvSpPr>
        <p:spPr>
          <a:xfrm>
            <a:off x="1002325" y="1656775"/>
            <a:ext cx="41082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For further analysis, we would like to explore the task as an unsupervised learning problem and cluster customers based on the feature in the data set. </a:t>
            </a:r>
            <a:endParaRPr>
              <a:latin typeface="Arial"/>
              <a:ea typeface="Arial"/>
              <a:cs typeface="Arial"/>
              <a:sym typeface="Arial"/>
            </a:endParaRPr>
          </a:p>
          <a:p>
            <a:pPr indent="0" lvl="0" marL="0" rtl="0" algn="l">
              <a:spcBef>
                <a:spcPts val="1600"/>
              </a:spcBef>
              <a:spcAft>
                <a:spcPts val="0"/>
              </a:spcAft>
              <a:buNone/>
            </a:pPr>
            <a:r>
              <a:rPr lang="en-GB">
                <a:latin typeface="Arial"/>
                <a:ea typeface="Arial"/>
                <a:cs typeface="Arial"/>
                <a:sym typeface="Arial"/>
              </a:rPr>
              <a:t>Also, for future analysis, it would be better if we have more features like the the customers income, number of item purchased, e.t.c</a:t>
            </a:r>
            <a:endParaRPr>
              <a:latin typeface="Arial"/>
              <a:ea typeface="Arial"/>
              <a:cs typeface="Arial"/>
              <a:sym typeface="Arial"/>
            </a:endParaRPr>
          </a:p>
          <a:p>
            <a:pPr indent="0" lvl="0" marL="0" rtl="0" algn="l">
              <a:spcBef>
                <a:spcPts val="1600"/>
              </a:spcBef>
              <a:spcAft>
                <a:spcPts val="1600"/>
              </a:spcAft>
              <a:buNone/>
            </a:pPr>
            <a:r>
              <a:rPr lang="en-GB">
                <a:latin typeface="Arial"/>
                <a:ea typeface="Arial"/>
                <a:cs typeface="Arial"/>
                <a:sym typeface="Arial"/>
              </a:rPr>
              <a:t>The full detail of all the variables were not provided, it was a little challenging knowing what each of the variables represent. </a:t>
            </a:r>
            <a:endParaRPr>
              <a:latin typeface="Arial"/>
              <a:ea typeface="Arial"/>
              <a:cs typeface="Arial"/>
              <a:sym typeface="Arial"/>
            </a:endParaRPr>
          </a:p>
        </p:txBody>
      </p:sp>
      <p:grpSp>
        <p:nvGrpSpPr>
          <p:cNvPr id="481" name="Google Shape;481;p35"/>
          <p:cNvGrpSpPr/>
          <p:nvPr/>
        </p:nvGrpSpPr>
        <p:grpSpPr>
          <a:xfrm>
            <a:off x="5498388" y="2037777"/>
            <a:ext cx="3462484" cy="2672600"/>
            <a:chOff x="3553042" y="1657806"/>
            <a:chExt cx="3461100" cy="2671532"/>
          </a:xfrm>
        </p:grpSpPr>
        <p:sp>
          <p:nvSpPr>
            <p:cNvPr id="482" name="Google Shape;482;p3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QuickTip.jpg" id="490" name="Google Shape;490;p35"/>
          <p:cNvPicPr preferRelativeResize="0"/>
          <p:nvPr/>
        </p:nvPicPr>
        <p:blipFill rotWithShape="1">
          <a:blip r:embed="rId3">
            <a:alphaModFix/>
          </a:blip>
          <a:srcRect b="7264" l="0" r="0" t="7264"/>
          <a:stretch/>
        </p:blipFill>
        <p:spPr>
          <a:xfrm>
            <a:off x="5551269" y="2094899"/>
            <a:ext cx="3356400" cy="1912500"/>
          </a:xfrm>
          <a:prstGeom prst="rect">
            <a:avLst/>
          </a:prstGeom>
          <a:noFill/>
          <a:ln>
            <a:noFill/>
          </a:ln>
        </p:spPr>
      </p:pic>
      <p:sp>
        <p:nvSpPr>
          <p:cNvPr id="491" name="Google Shape;491;p35"/>
          <p:cNvSpPr/>
          <p:nvPr/>
        </p:nvSpPr>
        <p:spPr>
          <a:xfrm flipH="1">
            <a:off x="5551129" y="20959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35"/>
          <p:cNvGrpSpPr/>
          <p:nvPr/>
        </p:nvGrpSpPr>
        <p:grpSpPr>
          <a:xfrm>
            <a:off x="5556500" y="3125576"/>
            <a:ext cx="1122449" cy="1668667"/>
            <a:chOff x="6505573" y="2745170"/>
            <a:chExt cx="1122000" cy="1668000"/>
          </a:xfrm>
        </p:grpSpPr>
        <p:sp>
          <p:nvSpPr>
            <p:cNvPr id="493" name="Google Shape;493;p35"/>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5"/>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5"/>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97" name="Google Shape;497;p35"/>
          <p:cNvPicPr preferRelativeResize="0"/>
          <p:nvPr/>
        </p:nvPicPr>
        <p:blipFill rotWithShape="1">
          <a:blip r:embed="rId4">
            <a:alphaModFix/>
          </a:blip>
          <a:srcRect b="16020" l="53168" r="26238" t="53058"/>
          <a:stretch/>
        </p:blipFill>
        <p:spPr>
          <a:xfrm>
            <a:off x="5552668" y="3199527"/>
            <a:ext cx="1122300" cy="1461000"/>
          </a:xfrm>
          <a:prstGeom prst="rect">
            <a:avLst/>
          </a:prstGeom>
          <a:noFill/>
          <a:ln>
            <a:noFill/>
          </a:ln>
        </p:spPr>
      </p:pic>
      <p:sp>
        <p:nvSpPr>
          <p:cNvPr id="498" name="Google Shape;498;p35"/>
          <p:cNvSpPr/>
          <p:nvPr/>
        </p:nvSpPr>
        <p:spPr>
          <a:xfrm flipH="1">
            <a:off x="5588946" y="3199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 name="Google Shape;499;p35"/>
          <p:cNvGrpSpPr/>
          <p:nvPr/>
        </p:nvGrpSpPr>
        <p:grpSpPr>
          <a:xfrm>
            <a:off x="5165776" y="3756336"/>
            <a:ext cx="570528" cy="1135689"/>
            <a:chOff x="9543736" y="4486132"/>
            <a:chExt cx="570300" cy="1135235"/>
          </a:xfrm>
        </p:grpSpPr>
        <p:sp>
          <p:nvSpPr>
            <p:cNvPr id="500" name="Google Shape;500;p35"/>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5"/>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5"/>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5"/>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04" name="Google Shape;504;p35"/>
          <p:cNvPicPr preferRelativeResize="0"/>
          <p:nvPr/>
        </p:nvPicPr>
        <p:blipFill rotWithShape="1">
          <a:blip r:embed="rId5">
            <a:alphaModFix/>
          </a:blip>
          <a:srcRect b="36733" l="41330" r="47980" t="42211"/>
          <a:stretch/>
        </p:blipFill>
        <p:spPr>
          <a:xfrm>
            <a:off x="5170127" y="3822180"/>
            <a:ext cx="570300" cy="973800"/>
          </a:xfrm>
          <a:prstGeom prst="round2SameRect">
            <a:avLst>
              <a:gd fmla="val 4129" name="adj1"/>
              <a:gd fmla="val 0" name="adj2"/>
            </a:avLst>
          </a:prstGeom>
          <a:noFill/>
          <a:ln>
            <a:noFill/>
          </a:ln>
        </p:spPr>
      </p:pic>
      <p:sp>
        <p:nvSpPr>
          <p:cNvPr id="505" name="Google Shape;505;p35"/>
          <p:cNvSpPr/>
          <p:nvPr/>
        </p:nvSpPr>
        <p:spPr>
          <a:xfrm flipH="1">
            <a:off x="5170005" y="3837072"/>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35"/>
          <p:cNvGrpSpPr/>
          <p:nvPr/>
        </p:nvGrpSpPr>
        <p:grpSpPr>
          <a:xfrm>
            <a:off x="6433972" y="4108561"/>
            <a:ext cx="499100" cy="758547"/>
            <a:chOff x="7384375" y="3728000"/>
            <a:chExt cx="498900" cy="758244"/>
          </a:xfrm>
        </p:grpSpPr>
        <p:sp>
          <p:nvSpPr>
            <p:cNvPr id="507" name="Google Shape;507;p35"/>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5"/>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5"/>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5"/>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35"/>
          <p:cNvGrpSpPr/>
          <p:nvPr/>
        </p:nvGrpSpPr>
        <p:grpSpPr>
          <a:xfrm>
            <a:off x="6435663" y="4238292"/>
            <a:ext cx="523846" cy="507077"/>
            <a:chOff x="7384385" y="3857442"/>
            <a:chExt cx="523637" cy="506874"/>
          </a:xfrm>
        </p:grpSpPr>
        <p:sp>
          <p:nvSpPr>
            <p:cNvPr id="512" name="Google Shape;512;p35"/>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35"/>
            <p:cNvGrpSpPr/>
            <p:nvPr/>
          </p:nvGrpSpPr>
          <p:grpSpPr>
            <a:xfrm>
              <a:off x="7384385" y="3857442"/>
              <a:ext cx="523637" cy="498900"/>
              <a:chOff x="7384385" y="3857442"/>
              <a:chExt cx="523637" cy="498900"/>
            </a:xfrm>
          </p:grpSpPr>
          <p:sp>
            <p:nvSpPr>
              <p:cNvPr id="514" name="Google Shape;514;p35"/>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5"/>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516" name="Google Shape;516;p35"/>
          <p:cNvPicPr preferRelativeResize="0"/>
          <p:nvPr/>
        </p:nvPicPr>
        <p:blipFill rotWithShape="1">
          <a:blip r:embed="rId6">
            <a:alphaModFix/>
          </a:blip>
          <a:srcRect b="36557" l="48584" r="37425" t="47335"/>
          <a:stretch/>
        </p:blipFill>
        <p:spPr>
          <a:xfrm>
            <a:off x="6465212" y="4269791"/>
            <a:ext cx="438600" cy="437700"/>
          </a:xfrm>
          <a:prstGeom prst="ellipse">
            <a:avLst/>
          </a:prstGeom>
          <a:noFill/>
          <a:ln cap="flat" cmpd="sng" w="9525">
            <a:solidFill>
              <a:srgbClr val="FFFFFF"/>
            </a:solidFill>
            <a:prstDash val="solid"/>
            <a:round/>
            <a:headEnd len="sm" w="sm" type="none"/>
            <a:tailEnd len="sm" w="sm" type="none"/>
          </a:ln>
        </p:spPr>
      </p:pic>
      <p:grpSp>
        <p:nvGrpSpPr>
          <p:cNvPr id="517" name="Google Shape;517;p35"/>
          <p:cNvGrpSpPr/>
          <p:nvPr/>
        </p:nvGrpSpPr>
        <p:grpSpPr>
          <a:xfrm>
            <a:off x="7033938" y="4108561"/>
            <a:ext cx="477502" cy="758547"/>
            <a:chOff x="7982421" y="3727763"/>
            <a:chExt cx="477311" cy="758244"/>
          </a:xfrm>
        </p:grpSpPr>
        <p:sp>
          <p:nvSpPr>
            <p:cNvPr id="518" name="Google Shape;518;p35"/>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5"/>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5"/>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5"/>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5"/>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5"/>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5"/>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26" name="Google Shape;526;p35"/>
          <p:cNvPicPr preferRelativeResize="0"/>
          <p:nvPr/>
        </p:nvPicPr>
        <p:blipFill rotWithShape="1">
          <a:blip r:embed="rId7">
            <a:alphaModFix/>
          </a:blip>
          <a:srcRect b="27092" l="49668" r="37351" t="55915"/>
          <a:stretch/>
        </p:blipFill>
        <p:spPr>
          <a:xfrm>
            <a:off x="7051779" y="4265431"/>
            <a:ext cx="415200" cy="471300"/>
          </a:xfrm>
          <a:prstGeom prst="roundRect">
            <a:avLst>
              <a:gd fmla="val 7794" name="adj"/>
            </a:avLst>
          </a:prstGeom>
          <a:noFill/>
          <a:ln cap="flat" cmpd="sng" w="9525">
            <a:solidFill>
              <a:srgbClr val="FFFFFF"/>
            </a:solidFill>
            <a:prstDash val="solid"/>
            <a:round/>
            <a:headEnd len="sm" w="sm" type="none"/>
            <a:tailEnd len="sm" w="sm" type="none"/>
          </a:ln>
        </p:spPr>
      </p:pic>
      <p:pic>
        <p:nvPicPr>
          <p:cNvPr id="527" name="Google Shape;527;p35"/>
          <p:cNvPicPr preferRelativeResize="0"/>
          <p:nvPr/>
        </p:nvPicPr>
        <p:blipFill>
          <a:blip r:embed="rId8">
            <a:alphaModFix/>
          </a:blip>
          <a:stretch>
            <a:fillRect/>
          </a:stretch>
        </p:blipFill>
        <p:spPr>
          <a:xfrm rot="2699881">
            <a:off x="126605" y="990591"/>
            <a:ext cx="886691" cy="310618"/>
          </a:xfrm>
          <a:prstGeom prst="rect">
            <a:avLst/>
          </a:prstGeom>
          <a:noFill/>
          <a:ln>
            <a:noFill/>
          </a:ln>
        </p:spPr>
      </p:pic>
      <p:sp>
        <p:nvSpPr>
          <p:cNvPr id="528" name="Google Shape;528;p35"/>
          <p:cNvSpPr txBox="1"/>
          <p:nvPr/>
        </p:nvSpPr>
        <p:spPr>
          <a:xfrm>
            <a:off x="8663750" y="41950"/>
            <a:ext cx="4803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18</a:t>
            </a:r>
            <a:endParaRPr>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8"/>
          <p:cNvSpPr txBox="1"/>
          <p:nvPr>
            <p:ph type="title"/>
          </p:nvPr>
        </p:nvSpPr>
        <p:spPr>
          <a:xfrm>
            <a:off x="1391600" y="216125"/>
            <a:ext cx="7251300" cy="5547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b="1" lang="en-GB" sz="2000">
                <a:latin typeface="Lato"/>
                <a:ea typeface="Lato"/>
                <a:cs typeface="Lato"/>
                <a:sym typeface="Lato"/>
              </a:rPr>
              <a:t>Outline</a:t>
            </a:r>
            <a:endParaRPr b="1" sz="2000">
              <a:latin typeface="Lato"/>
              <a:ea typeface="Lato"/>
              <a:cs typeface="Lato"/>
              <a:sym typeface="Lato"/>
            </a:endParaRPr>
          </a:p>
        </p:txBody>
      </p:sp>
      <p:sp>
        <p:nvSpPr>
          <p:cNvPr id="238" name="Google Shape;238;p18"/>
          <p:cNvSpPr txBox="1"/>
          <p:nvPr/>
        </p:nvSpPr>
        <p:spPr>
          <a:xfrm>
            <a:off x="695875" y="770825"/>
            <a:ext cx="7056900" cy="4215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GB">
                <a:solidFill>
                  <a:schemeClr val="accent6"/>
                </a:solidFill>
                <a:latin typeface="Lato"/>
                <a:ea typeface="Lato"/>
                <a:cs typeface="Lato"/>
                <a:sym typeface="Lato"/>
              </a:rPr>
              <a:t>1</a:t>
            </a:r>
            <a:r>
              <a:rPr b="1" lang="en-GB">
                <a:solidFill>
                  <a:schemeClr val="accent6"/>
                </a:solidFill>
                <a:latin typeface="Lato"/>
                <a:ea typeface="Lato"/>
                <a:cs typeface="Lato"/>
                <a:sym typeface="Lato"/>
              </a:rPr>
              <a:t>.  Introduction</a:t>
            </a:r>
            <a:endParaRPr b="1">
              <a:solidFill>
                <a:schemeClr val="accent6"/>
              </a:solidFill>
              <a:latin typeface="Lato"/>
              <a:ea typeface="Lato"/>
              <a:cs typeface="Lato"/>
              <a:sym typeface="Lato"/>
            </a:endParaRPr>
          </a:p>
          <a:p>
            <a:pPr indent="-317500" lvl="0" marL="457200" rtl="0" algn="l">
              <a:lnSpc>
                <a:spcPct val="150000"/>
              </a:lnSpc>
              <a:spcBef>
                <a:spcPts val="0"/>
              </a:spcBef>
              <a:spcAft>
                <a:spcPts val="0"/>
              </a:spcAft>
              <a:buClr>
                <a:srgbClr val="CACACA"/>
              </a:buClr>
              <a:buSzPts val="1400"/>
              <a:buFont typeface="Lato"/>
              <a:buChar char="★"/>
            </a:pPr>
            <a:r>
              <a:rPr b="1" lang="en-GB">
                <a:solidFill>
                  <a:srgbClr val="CACACA"/>
                </a:solidFill>
                <a:latin typeface="Lato"/>
                <a:ea typeface="Lato"/>
                <a:cs typeface="Lato"/>
                <a:sym typeface="Lato"/>
              </a:rPr>
              <a:t>Brief Overview of Problem</a:t>
            </a:r>
            <a:endParaRPr b="1">
              <a:solidFill>
                <a:srgbClr val="CACACA"/>
              </a:solidFill>
              <a:latin typeface="Lato"/>
              <a:ea typeface="Lato"/>
              <a:cs typeface="Lato"/>
              <a:sym typeface="Lato"/>
            </a:endParaRPr>
          </a:p>
          <a:p>
            <a:pPr indent="-317500" lvl="0" marL="457200" rtl="0" algn="l">
              <a:lnSpc>
                <a:spcPct val="150000"/>
              </a:lnSpc>
              <a:spcBef>
                <a:spcPts val="0"/>
              </a:spcBef>
              <a:spcAft>
                <a:spcPts val="0"/>
              </a:spcAft>
              <a:buClr>
                <a:srgbClr val="CACACA"/>
              </a:buClr>
              <a:buSzPts val="1400"/>
              <a:buFont typeface="Lato"/>
              <a:buChar char="★"/>
            </a:pPr>
            <a:r>
              <a:rPr b="1" lang="en-GB">
                <a:solidFill>
                  <a:srgbClr val="CACACA"/>
                </a:solidFill>
                <a:latin typeface="Lato"/>
                <a:ea typeface="Lato"/>
                <a:cs typeface="Lato"/>
                <a:sym typeface="Lato"/>
              </a:rPr>
              <a:t>Aims and Objectives</a:t>
            </a:r>
            <a:endParaRPr b="1">
              <a:solidFill>
                <a:srgbClr val="CACACA"/>
              </a:solidFill>
              <a:latin typeface="Lato"/>
              <a:ea typeface="Lato"/>
              <a:cs typeface="Lato"/>
              <a:sym typeface="Lato"/>
            </a:endParaRPr>
          </a:p>
          <a:p>
            <a:pPr indent="0" lvl="0" marL="1828800" rtl="0" algn="l">
              <a:lnSpc>
                <a:spcPct val="150000"/>
              </a:lnSpc>
              <a:spcBef>
                <a:spcPts val="0"/>
              </a:spcBef>
              <a:spcAft>
                <a:spcPts val="0"/>
              </a:spcAft>
              <a:buNone/>
            </a:pPr>
            <a:r>
              <a:rPr b="1" lang="en-GB">
                <a:solidFill>
                  <a:schemeClr val="accent6"/>
                </a:solidFill>
                <a:latin typeface="Lato"/>
                <a:ea typeface="Lato"/>
                <a:cs typeface="Lato"/>
                <a:sym typeface="Lato"/>
              </a:rPr>
              <a:t>2.  Data Exploration</a:t>
            </a:r>
            <a:endParaRPr b="1">
              <a:solidFill>
                <a:schemeClr val="accent6"/>
              </a:solidFill>
              <a:latin typeface="Lato"/>
              <a:ea typeface="Lato"/>
              <a:cs typeface="Lato"/>
              <a:sym typeface="Lato"/>
            </a:endParaRPr>
          </a:p>
          <a:p>
            <a:pPr indent="-317500" lvl="0" marL="2286000" rtl="0" algn="l">
              <a:lnSpc>
                <a:spcPct val="150000"/>
              </a:lnSpc>
              <a:spcBef>
                <a:spcPts val="0"/>
              </a:spcBef>
              <a:spcAft>
                <a:spcPts val="0"/>
              </a:spcAft>
              <a:buClr>
                <a:srgbClr val="CACACA"/>
              </a:buClr>
              <a:buSzPts val="1400"/>
              <a:buFont typeface="Lato"/>
              <a:buChar char="★"/>
            </a:pPr>
            <a:r>
              <a:rPr b="1" lang="en-GB">
                <a:solidFill>
                  <a:srgbClr val="CACACA"/>
                </a:solidFill>
                <a:latin typeface="Lato"/>
                <a:ea typeface="Lato"/>
                <a:cs typeface="Lato"/>
                <a:sym typeface="Lato"/>
              </a:rPr>
              <a:t>Data Pre-procesing</a:t>
            </a:r>
            <a:endParaRPr b="1">
              <a:solidFill>
                <a:srgbClr val="CACACA"/>
              </a:solidFill>
              <a:latin typeface="Lato"/>
              <a:ea typeface="Lato"/>
              <a:cs typeface="Lato"/>
              <a:sym typeface="Lato"/>
            </a:endParaRPr>
          </a:p>
          <a:p>
            <a:pPr indent="-317500" lvl="0" marL="2286000" rtl="0" algn="l">
              <a:lnSpc>
                <a:spcPct val="150000"/>
              </a:lnSpc>
              <a:spcBef>
                <a:spcPts val="0"/>
              </a:spcBef>
              <a:spcAft>
                <a:spcPts val="0"/>
              </a:spcAft>
              <a:buClr>
                <a:srgbClr val="CACACA"/>
              </a:buClr>
              <a:buSzPts val="1400"/>
              <a:buFont typeface="Lato"/>
              <a:buChar char="★"/>
            </a:pPr>
            <a:r>
              <a:rPr b="1" lang="en-GB">
                <a:solidFill>
                  <a:srgbClr val="CACACA"/>
                </a:solidFill>
                <a:latin typeface="Lato"/>
                <a:ea typeface="Lato"/>
                <a:cs typeface="Lato"/>
                <a:sym typeface="Lato"/>
              </a:rPr>
              <a:t>Feature Engineering</a:t>
            </a:r>
            <a:endParaRPr b="1">
              <a:solidFill>
                <a:srgbClr val="CACACA"/>
              </a:solidFill>
              <a:latin typeface="Lato"/>
              <a:ea typeface="Lato"/>
              <a:cs typeface="Lato"/>
              <a:sym typeface="Lato"/>
            </a:endParaRPr>
          </a:p>
          <a:p>
            <a:pPr indent="0" lvl="0" marL="0" rtl="0" algn="l">
              <a:lnSpc>
                <a:spcPct val="150000"/>
              </a:lnSpc>
              <a:spcBef>
                <a:spcPts val="0"/>
              </a:spcBef>
              <a:spcAft>
                <a:spcPts val="0"/>
              </a:spcAft>
              <a:buNone/>
            </a:pPr>
            <a:r>
              <a:rPr b="1" lang="en-GB">
                <a:solidFill>
                  <a:schemeClr val="accent6"/>
                </a:solidFill>
                <a:latin typeface="Lato"/>
                <a:ea typeface="Lato"/>
                <a:cs typeface="Lato"/>
                <a:sym typeface="Lato"/>
              </a:rPr>
              <a:t>3. Exploratory Data Analysis</a:t>
            </a:r>
            <a:endParaRPr b="1">
              <a:solidFill>
                <a:schemeClr val="accent6"/>
              </a:solidFill>
              <a:latin typeface="Lato"/>
              <a:ea typeface="Lato"/>
              <a:cs typeface="Lato"/>
              <a:sym typeface="Lato"/>
            </a:endParaRPr>
          </a:p>
          <a:p>
            <a:pPr indent="-317500" lvl="0" marL="457200" rtl="0" algn="l">
              <a:lnSpc>
                <a:spcPct val="150000"/>
              </a:lnSpc>
              <a:spcBef>
                <a:spcPts val="0"/>
              </a:spcBef>
              <a:spcAft>
                <a:spcPts val="0"/>
              </a:spcAft>
              <a:buClr>
                <a:srgbClr val="CACACA"/>
              </a:buClr>
              <a:buSzPts val="1400"/>
              <a:buFont typeface="Lato"/>
              <a:buChar char="★"/>
            </a:pPr>
            <a:r>
              <a:rPr b="1" lang="en-GB">
                <a:solidFill>
                  <a:srgbClr val="CACACA"/>
                </a:solidFill>
                <a:latin typeface="Lato"/>
                <a:ea typeface="Lato"/>
                <a:cs typeface="Lato"/>
                <a:sym typeface="Lato"/>
              </a:rPr>
              <a:t>Tables</a:t>
            </a:r>
            <a:endParaRPr b="1">
              <a:solidFill>
                <a:srgbClr val="CACACA"/>
              </a:solidFill>
              <a:latin typeface="Lato"/>
              <a:ea typeface="Lato"/>
              <a:cs typeface="Lato"/>
              <a:sym typeface="Lato"/>
            </a:endParaRPr>
          </a:p>
          <a:p>
            <a:pPr indent="-317500" lvl="0" marL="457200" rtl="0" algn="l">
              <a:lnSpc>
                <a:spcPct val="150000"/>
              </a:lnSpc>
              <a:spcBef>
                <a:spcPts val="0"/>
              </a:spcBef>
              <a:spcAft>
                <a:spcPts val="0"/>
              </a:spcAft>
              <a:buClr>
                <a:srgbClr val="CACACA"/>
              </a:buClr>
              <a:buSzPts val="1400"/>
              <a:buFont typeface="Lato"/>
              <a:buChar char="★"/>
            </a:pPr>
            <a:r>
              <a:rPr b="1" lang="en-GB">
                <a:solidFill>
                  <a:srgbClr val="CACACA"/>
                </a:solidFill>
                <a:latin typeface="Lato"/>
                <a:ea typeface="Lato"/>
                <a:cs typeface="Lato"/>
                <a:sym typeface="Lato"/>
              </a:rPr>
              <a:t>Graphs</a:t>
            </a:r>
            <a:endParaRPr b="1">
              <a:solidFill>
                <a:srgbClr val="CACACA"/>
              </a:solidFill>
              <a:latin typeface="Lato"/>
              <a:ea typeface="Lato"/>
              <a:cs typeface="Lato"/>
              <a:sym typeface="Lato"/>
            </a:endParaRPr>
          </a:p>
          <a:p>
            <a:pPr indent="0" lvl="0" marL="2286000" rtl="0" algn="l">
              <a:lnSpc>
                <a:spcPct val="150000"/>
              </a:lnSpc>
              <a:spcBef>
                <a:spcPts val="0"/>
              </a:spcBef>
              <a:spcAft>
                <a:spcPts val="0"/>
              </a:spcAft>
              <a:buNone/>
            </a:pPr>
            <a:r>
              <a:rPr b="1" lang="en-GB">
                <a:solidFill>
                  <a:schemeClr val="accent6"/>
                </a:solidFill>
                <a:latin typeface="Lato"/>
                <a:ea typeface="Lato"/>
                <a:cs typeface="Lato"/>
                <a:sym typeface="Lato"/>
              </a:rPr>
              <a:t>4. Model Development</a:t>
            </a:r>
            <a:endParaRPr b="1">
              <a:solidFill>
                <a:schemeClr val="accent6"/>
              </a:solidFill>
              <a:latin typeface="Lato"/>
              <a:ea typeface="Lato"/>
              <a:cs typeface="Lato"/>
              <a:sym typeface="Lato"/>
            </a:endParaRPr>
          </a:p>
          <a:p>
            <a:pPr indent="-317500" lvl="0" marL="2743200" rtl="0" algn="l">
              <a:lnSpc>
                <a:spcPct val="150000"/>
              </a:lnSpc>
              <a:spcBef>
                <a:spcPts val="0"/>
              </a:spcBef>
              <a:spcAft>
                <a:spcPts val="0"/>
              </a:spcAft>
              <a:buClr>
                <a:srgbClr val="CACACA"/>
              </a:buClr>
              <a:buSzPts val="1400"/>
              <a:buFont typeface="Lato"/>
              <a:buChar char="★"/>
            </a:pPr>
            <a:r>
              <a:rPr b="1" lang="en-GB">
                <a:solidFill>
                  <a:srgbClr val="CACACA"/>
                </a:solidFill>
                <a:latin typeface="Lato"/>
                <a:ea typeface="Lato"/>
                <a:cs typeface="Lato"/>
                <a:sym typeface="Lato"/>
              </a:rPr>
              <a:t>Pareto Principle</a:t>
            </a:r>
            <a:endParaRPr b="1">
              <a:solidFill>
                <a:srgbClr val="CACACA"/>
              </a:solidFill>
              <a:latin typeface="Lato"/>
              <a:ea typeface="Lato"/>
              <a:cs typeface="Lato"/>
              <a:sym typeface="Lato"/>
            </a:endParaRPr>
          </a:p>
          <a:p>
            <a:pPr indent="-317500" lvl="0" marL="2743200" rtl="0" algn="l">
              <a:lnSpc>
                <a:spcPct val="150000"/>
              </a:lnSpc>
              <a:spcBef>
                <a:spcPts val="0"/>
              </a:spcBef>
              <a:spcAft>
                <a:spcPts val="0"/>
              </a:spcAft>
              <a:buClr>
                <a:srgbClr val="CACACA"/>
              </a:buClr>
              <a:buSzPts val="1400"/>
              <a:buFont typeface="Lato"/>
              <a:buChar char="★"/>
            </a:pPr>
            <a:r>
              <a:rPr b="1" lang="en-GB">
                <a:solidFill>
                  <a:srgbClr val="CACACA"/>
                </a:solidFill>
                <a:latin typeface="Lato"/>
                <a:ea typeface="Lato"/>
                <a:cs typeface="Lato"/>
                <a:sym typeface="Lato"/>
              </a:rPr>
              <a:t>Modeling Techniques.</a:t>
            </a:r>
            <a:endParaRPr b="1">
              <a:solidFill>
                <a:srgbClr val="CACACA"/>
              </a:solidFill>
              <a:latin typeface="Lato"/>
              <a:ea typeface="Lato"/>
              <a:cs typeface="Lato"/>
              <a:sym typeface="Lato"/>
            </a:endParaRPr>
          </a:p>
          <a:p>
            <a:pPr indent="0" lvl="0" marL="0" rtl="0" algn="l">
              <a:lnSpc>
                <a:spcPct val="150000"/>
              </a:lnSpc>
              <a:spcBef>
                <a:spcPts val="0"/>
              </a:spcBef>
              <a:spcAft>
                <a:spcPts val="0"/>
              </a:spcAft>
              <a:buNone/>
            </a:pPr>
            <a:r>
              <a:rPr b="1" lang="en-GB">
                <a:solidFill>
                  <a:schemeClr val="accent6"/>
                </a:solidFill>
                <a:latin typeface="Lato"/>
                <a:ea typeface="Lato"/>
                <a:cs typeface="Lato"/>
                <a:sym typeface="Lato"/>
              </a:rPr>
              <a:t>5. Conclusion and </a:t>
            </a:r>
            <a:r>
              <a:rPr b="1" lang="en-GB">
                <a:solidFill>
                  <a:schemeClr val="accent6"/>
                </a:solidFill>
                <a:latin typeface="Lato"/>
                <a:ea typeface="Lato"/>
                <a:cs typeface="Lato"/>
                <a:sym typeface="Lato"/>
              </a:rPr>
              <a:t>Recommendation</a:t>
            </a:r>
            <a:endParaRPr b="1">
              <a:solidFill>
                <a:schemeClr val="accent6"/>
              </a:solidFill>
              <a:latin typeface="Lato"/>
              <a:ea typeface="Lato"/>
              <a:cs typeface="Lato"/>
              <a:sym typeface="Lato"/>
            </a:endParaRPr>
          </a:p>
        </p:txBody>
      </p:sp>
      <p:pic>
        <p:nvPicPr>
          <p:cNvPr id="239" name="Google Shape;239;p18"/>
          <p:cNvPicPr preferRelativeResize="0"/>
          <p:nvPr/>
        </p:nvPicPr>
        <p:blipFill>
          <a:blip r:embed="rId3">
            <a:alphaModFix/>
          </a:blip>
          <a:stretch>
            <a:fillRect/>
          </a:stretch>
        </p:blipFill>
        <p:spPr>
          <a:xfrm rot="2699881">
            <a:off x="7525455" y="768866"/>
            <a:ext cx="886691" cy="310618"/>
          </a:xfrm>
          <a:prstGeom prst="rect">
            <a:avLst/>
          </a:prstGeom>
          <a:noFill/>
          <a:ln>
            <a:noFill/>
          </a:ln>
        </p:spPr>
      </p:pic>
      <p:pic>
        <p:nvPicPr>
          <p:cNvPr id="240" name="Google Shape;240;p18"/>
          <p:cNvPicPr preferRelativeResize="0"/>
          <p:nvPr/>
        </p:nvPicPr>
        <p:blipFill>
          <a:blip r:embed="rId3">
            <a:alphaModFix/>
          </a:blip>
          <a:stretch>
            <a:fillRect/>
          </a:stretch>
        </p:blipFill>
        <p:spPr>
          <a:xfrm rot="2699881">
            <a:off x="7372255" y="3059566"/>
            <a:ext cx="886691" cy="310618"/>
          </a:xfrm>
          <a:prstGeom prst="rect">
            <a:avLst/>
          </a:prstGeom>
          <a:noFill/>
          <a:ln>
            <a:noFill/>
          </a:ln>
        </p:spPr>
      </p:pic>
      <p:sp>
        <p:nvSpPr>
          <p:cNvPr id="241" name="Google Shape;241;p18"/>
          <p:cNvSpPr txBox="1"/>
          <p:nvPr/>
        </p:nvSpPr>
        <p:spPr>
          <a:xfrm>
            <a:off x="8663750" y="41950"/>
            <a:ext cx="4803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01</a:t>
            </a:r>
            <a:endParaRPr>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6"/>
          <p:cNvSpPr txBox="1"/>
          <p:nvPr>
            <p:ph type="title"/>
          </p:nvPr>
        </p:nvSpPr>
        <p:spPr>
          <a:xfrm>
            <a:off x="3313200" y="335150"/>
            <a:ext cx="3064500" cy="13752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t/>
            </a:r>
            <a:endParaRPr>
              <a:latin typeface="Pacifico"/>
              <a:ea typeface="Pacifico"/>
              <a:cs typeface="Pacifico"/>
              <a:sym typeface="Pacifico"/>
            </a:endParaRPr>
          </a:p>
          <a:p>
            <a:pPr indent="457200" lvl="0" marL="0" rtl="0" algn="l">
              <a:spcBef>
                <a:spcPts val="0"/>
              </a:spcBef>
              <a:spcAft>
                <a:spcPts val="0"/>
              </a:spcAft>
              <a:buNone/>
            </a:pPr>
            <a:r>
              <a:rPr lang="en-GB">
                <a:solidFill>
                  <a:schemeClr val="accent6"/>
                </a:solidFill>
                <a:latin typeface="Pacifico"/>
                <a:ea typeface="Pacifico"/>
                <a:cs typeface="Pacifico"/>
                <a:sym typeface="Pacifico"/>
              </a:rPr>
              <a:t>Thank you!</a:t>
            </a:r>
            <a:endParaRPr>
              <a:solidFill>
                <a:schemeClr val="accent6"/>
              </a:solidFill>
              <a:latin typeface="Pacifico"/>
              <a:ea typeface="Pacifico"/>
              <a:cs typeface="Pacifico"/>
              <a:sym typeface="Pacifico"/>
            </a:endParaRPr>
          </a:p>
        </p:txBody>
      </p:sp>
      <p:pic>
        <p:nvPicPr>
          <p:cNvPr id="534" name="Google Shape;534;p36"/>
          <p:cNvPicPr preferRelativeResize="0"/>
          <p:nvPr/>
        </p:nvPicPr>
        <p:blipFill>
          <a:blip r:embed="rId3">
            <a:alphaModFix/>
          </a:blip>
          <a:stretch>
            <a:fillRect/>
          </a:stretch>
        </p:blipFill>
        <p:spPr>
          <a:xfrm rot="5400000">
            <a:off x="6262312" y="2407763"/>
            <a:ext cx="3565075" cy="1478950"/>
          </a:xfrm>
          <a:prstGeom prst="rect">
            <a:avLst/>
          </a:prstGeom>
          <a:noFill/>
          <a:ln>
            <a:noFill/>
          </a:ln>
        </p:spPr>
      </p:pic>
      <p:pic>
        <p:nvPicPr>
          <p:cNvPr id="535" name="Google Shape;535;p36"/>
          <p:cNvPicPr preferRelativeResize="0"/>
          <p:nvPr/>
        </p:nvPicPr>
        <p:blipFill>
          <a:blip r:embed="rId4">
            <a:alphaModFix/>
          </a:blip>
          <a:stretch>
            <a:fillRect/>
          </a:stretch>
        </p:blipFill>
        <p:spPr>
          <a:xfrm>
            <a:off x="4639675" y="2009097"/>
            <a:ext cx="2665701" cy="2237352"/>
          </a:xfrm>
          <a:prstGeom prst="rect">
            <a:avLst/>
          </a:prstGeom>
          <a:noFill/>
          <a:ln>
            <a:noFill/>
          </a:ln>
        </p:spPr>
      </p:pic>
      <p:pic>
        <p:nvPicPr>
          <p:cNvPr id="536" name="Google Shape;536;p36"/>
          <p:cNvPicPr preferRelativeResize="0"/>
          <p:nvPr/>
        </p:nvPicPr>
        <p:blipFill>
          <a:blip r:embed="rId5">
            <a:alphaModFix/>
          </a:blip>
          <a:stretch>
            <a:fillRect/>
          </a:stretch>
        </p:blipFill>
        <p:spPr>
          <a:xfrm>
            <a:off x="1773925" y="2009100"/>
            <a:ext cx="2881458" cy="2237350"/>
          </a:xfrm>
          <a:prstGeom prst="rect">
            <a:avLst/>
          </a:prstGeom>
          <a:noFill/>
          <a:ln>
            <a:noFill/>
          </a:ln>
        </p:spPr>
      </p:pic>
      <p:pic>
        <p:nvPicPr>
          <p:cNvPr id="537" name="Google Shape;537;p36"/>
          <p:cNvPicPr preferRelativeResize="0"/>
          <p:nvPr/>
        </p:nvPicPr>
        <p:blipFill>
          <a:blip r:embed="rId3">
            <a:alphaModFix/>
          </a:blip>
          <a:stretch>
            <a:fillRect/>
          </a:stretch>
        </p:blipFill>
        <p:spPr>
          <a:xfrm rot="-5400000">
            <a:off x="-748088" y="2407763"/>
            <a:ext cx="3565075" cy="1478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type="title"/>
          </p:nvPr>
        </p:nvSpPr>
        <p:spPr>
          <a:xfrm>
            <a:off x="1297500" y="393750"/>
            <a:ext cx="6842700" cy="5730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b="1" lang="en-GB">
                <a:latin typeface="Lato"/>
                <a:ea typeface="Lato"/>
                <a:cs typeface="Lato"/>
                <a:sym typeface="Lato"/>
              </a:rPr>
              <a:t>Introduction</a:t>
            </a:r>
            <a:endParaRPr b="1">
              <a:latin typeface="Lato"/>
              <a:ea typeface="Lato"/>
              <a:cs typeface="Lato"/>
              <a:sym typeface="Lato"/>
            </a:endParaRPr>
          </a:p>
        </p:txBody>
      </p:sp>
      <p:sp>
        <p:nvSpPr>
          <p:cNvPr id="247" name="Google Shape;247;p19"/>
          <p:cNvSpPr txBox="1"/>
          <p:nvPr>
            <p:ph idx="1" type="body"/>
          </p:nvPr>
        </p:nvSpPr>
        <p:spPr>
          <a:xfrm>
            <a:off x="1134850" y="1126975"/>
            <a:ext cx="3917700" cy="374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solidFill>
                  <a:schemeClr val="accent6"/>
                </a:solidFill>
              </a:rPr>
              <a:t>Brief Overview:</a:t>
            </a:r>
            <a:r>
              <a:rPr lang="en-GB"/>
              <a:t> </a:t>
            </a:r>
            <a:r>
              <a:rPr lang="en-GB"/>
              <a:t>Sprocket Central Pty Ltd specialises in high-quality bikes and accessible cycling accessories to riders. Their marketing team is looking to boost business by analysing their existing customer dataset to determine customer trends and behaviour. Three datasets (Customer demographic, customer address and transactions) as a labelled dataset, were given. </a:t>
            </a:r>
            <a:endParaRPr/>
          </a:p>
          <a:p>
            <a:pPr indent="0" lvl="0" marL="0" rtl="0" algn="just">
              <a:spcBef>
                <a:spcPts val="1600"/>
              </a:spcBef>
              <a:spcAft>
                <a:spcPts val="0"/>
              </a:spcAft>
              <a:buNone/>
            </a:pPr>
            <a:r>
              <a:rPr lang="en-GB">
                <a:solidFill>
                  <a:schemeClr val="accent6"/>
                </a:solidFill>
              </a:rPr>
              <a:t>Aims and Objective:</a:t>
            </a:r>
            <a:r>
              <a:rPr lang="en-GB">
                <a:solidFill>
                  <a:schemeClr val="accent6"/>
                </a:solidFill>
              </a:rPr>
              <a:t> </a:t>
            </a:r>
            <a:r>
              <a:rPr lang="en-GB"/>
              <a:t>1000 new customers set was also given separately and the objective of this analysis was to recommend which of these 1000 new customers should be targeted to drive the most value for the organisation. In building this recommendation, the approach is detailed in subsequent slides.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48" name="Google Shape;248;p19"/>
          <p:cNvPicPr preferRelativeResize="0"/>
          <p:nvPr/>
        </p:nvPicPr>
        <p:blipFill>
          <a:blip r:embed="rId3">
            <a:alphaModFix/>
          </a:blip>
          <a:stretch>
            <a:fillRect/>
          </a:stretch>
        </p:blipFill>
        <p:spPr>
          <a:xfrm rot="5400000">
            <a:off x="6378287" y="2296763"/>
            <a:ext cx="3565075" cy="1478950"/>
          </a:xfrm>
          <a:prstGeom prst="rect">
            <a:avLst/>
          </a:prstGeom>
          <a:noFill/>
          <a:ln>
            <a:noFill/>
          </a:ln>
        </p:spPr>
      </p:pic>
      <p:pic>
        <p:nvPicPr>
          <p:cNvPr id="249" name="Google Shape;249;p19"/>
          <p:cNvPicPr preferRelativeResize="0"/>
          <p:nvPr/>
        </p:nvPicPr>
        <p:blipFill>
          <a:blip r:embed="rId4">
            <a:alphaModFix/>
          </a:blip>
          <a:stretch>
            <a:fillRect/>
          </a:stretch>
        </p:blipFill>
        <p:spPr>
          <a:xfrm>
            <a:off x="5204950" y="2952475"/>
            <a:ext cx="2216399" cy="1860251"/>
          </a:xfrm>
          <a:prstGeom prst="rect">
            <a:avLst/>
          </a:prstGeom>
          <a:noFill/>
          <a:ln>
            <a:noFill/>
          </a:ln>
        </p:spPr>
      </p:pic>
      <p:pic>
        <p:nvPicPr>
          <p:cNvPr id="250" name="Google Shape;250;p19"/>
          <p:cNvPicPr preferRelativeResize="0"/>
          <p:nvPr/>
        </p:nvPicPr>
        <p:blipFill>
          <a:blip r:embed="rId5">
            <a:alphaModFix/>
          </a:blip>
          <a:stretch>
            <a:fillRect/>
          </a:stretch>
        </p:blipFill>
        <p:spPr>
          <a:xfrm>
            <a:off x="5204950" y="1253706"/>
            <a:ext cx="2216400" cy="1720969"/>
          </a:xfrm>
          <a:prstGeom prst="rect">
            <a:avLst/>
          </a:prstGeom>
          <a:noFill/>
          <a:ln>
            <a:noFill/>
          </a:ln>
        </p:spPr>
      </p:pic>
      <p:pic>
        <p:nvPicPr>
          <p:cNvPr id="251" name="Google Shape;251;p19"/>
          <p:cNvPicPr preferRelativeResize="0"/>
          <p:nvPr/>
        </p:nvPicPr>
        <p:blipFill>
          <a:blip r:embed="rId3">
            <a:alphaModFix/>
          </a:blip>
          <a:stretch>
            <a:fillRect/>
          </a:stretch>
        </p:blipFill>
        <p:spPr>
          <a:xfrm rot="2699881">
            <a:off x="126605" y="990591"/>
            <a:ext cx="886691" cy="310618"/>
          </a:xfrm>
          <a:prstGeom prst="rect">
            <a:avLst/>
          </a:prstGeom>
          <a:noFill/>
          <a:ln>
            <a:noFill/>
          </a:ln>
        </p:spPr>
      </p:pic>
      <p:sp>
        <p:nvSpPr>
          <p:cNvPr id="252" name="Google Shape;252;p19"/>
          <p:cNvSpPr txBox="1"/>
          <p:nvPr/>
        </p:nvSpPr>
        <p:spPr>
          <a:xfrm>
            <a:off x="8559400" y="144675"/>
            <a:ext cx="4803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02</a:t>
            </a:r>
            <a:endParaRPr>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0"/>
          <p:cNvSpPr txBox="1"/>
          <p:nvPr>
            <p:ph type="title"/>
          </p:nvPr>
        </p:nvSpPr>
        <p:spPr>
          <a:xfrm>
            <a:off x="1110000" y="232450"/>
            <a:ext cx="7226100" cy="4803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b="1" lang="en-GB">
                <a:latin typeface="Lato"/>
                <a:ea typeface="Lato"/>
                <a:cs typeface="Lato"/>
                <a:sym typeface="Lato"/>
              </a:rPr>
              <a:t>Data Exploration</a:t>
            </a:r>
            <a:endParaRPr b="1">
              <a:latin typeface="Lato"/>
              <a:ea typeface="Lato"/>
              <a:cs typeface="Lato"/>
              <a:sym typeface="Lato"/>
            </a:endParaRPr>
          </a:p>
        </p:txBody>
      </p:sp>
      <p:sp>
        <p:nvSpPr>
          <p:cNvPr id="258" name="Google Shape;258;p20"/>
          <p:cNvSpPr txBox="1"/>
          <p:nvPr>
            <p:ph idx="1" type="body"/>
          </p:nvPr>
        </p:nvSpPr>
        <p:spPr>
          <a:xfrm>
            <a:off x="1110000" y="787400"/>
            <a:ext cx="7537200" cy="1784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a:solidFill>
                  <a:schemeClr val="accent6"/>
                </a:solidFill>
              </a:rPr>
              <a:t>Data pre-processing: </a:t>
            </a:r>
            <a:r>
              <a:rPr lang="en-GB">
                <a:solidFill>
                  <a:srgbClr val="FFFFFF"/>
                </a:solidFill>
              </a:rPr>
              <a:t>The three data set has a common column called the customer_ID, hence, merging was done using that column. After merging, we had a total of 19968 rows and 30 column. With variables such as name, gender, list price, standard cost, job title, e.t.c. The data consist of both numerical and categorical variables. Checking for missing data, it was discovered that, the maximum missing entry was 3,222 in variable “job industry category”. We had the option of handling that by filing it up with the mode of that column, however, it might lead to bias for the other levels in that column, hence, we opted for the option of deleting those rows entirely, since we have much data left. </a:t>
            </a:r>
            <a:endParaRPr>
              <a:solidFill>
                <a:srgbClr val="FFFFFF"/>
              </a:solidFill>
            </a:endParaRPr>
          </a:p>
        </p:txBody>
      </p:sp>
      <p:sp>
        <p:nvSpPr>
          <p:cNvPr id="259" name="Google Shape;259;p20"/>
          <p:cNvSpPr txBox="1"/>
          <p:nvPr>
            <p:ph idx="1" type="body"/>
          </p:nvPr>
        </p:nvSpPr>
        <p:spPr>
          <a:xfrm>
            <a:off x="1110000" y="2571800"/>
            <a:ext cx="3718800" cy="249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accent6"/>
                </a:solidFill>
              </a:rPr>
              <a:t>Feature Engineering: </a:t>
            </a:r>
            <a:endParaRPr>
              <a:solidFill>
                <a:schemeClr val="accent6"/>
              </a:solidFill>
            </a:endParaRPr>
          </a:p>
          <a:p>
            <a:pPr indent="-311150" lvl="0" marL="457200" rtl="0" algn="l">
              <a:lnSpc>
                <a:spcPct val="115000"/>
              </a:lnSpc>
              <a:spcBef>
                <a:spcPts val="1600"/>
              </a:spcBef>
              <a:spcAft>
                <a:spcPts val="0"/>
              </a:spcAft>
              <a:buSzPts val="1300"/>
              <a:buChar char="★"/>
            </a:pPr>
            <a:r>
              <a:rPr lang="en-GB"/>
              <a:t>Converting the DOB to age</a:t>
            </a:r>
            <a:endParaRPr/>
          </a:p>
          <a:p>
            <a:pPr indent="-311150" lvl="0" marL="457200" rtl="0" algn="l">
              <a:lnSpc>
                <a:spcPct val="115000"/>
              </a:lnSpc>
              <a:spcBef>
                <a:spcPts val="0"/>
              </a:spcBef>
              <a:spcAft>
                <a:spcPts val="0"/>
              </a:spcAft>
              <a:buSzPts val="1300"/>
              <a:buChar char="★"/>
            </a:pPr>
            <a:r>
              <a:rPr lang="en-GB"/>
              <a:t>Created a new column called “transaction day” and “transaction_month” from the original column “transaction_date”</a:t>
            </a:r>
            <a:endParaRPr/>
          </a:p>
          <a:p>
            <a:pPr indent="-311150" lvl="0" marL="457200" rtl="0" algn="l">
              <a:lnSpc>
                <a:spcPct val="115000"/>
              </a:lnSpc>
              <a:spcBef>
                <a:spcPts val="0"/>
              </a:spcBef>
              <a:spcAft>
                <a:spcPts val="0"/>
              </a:spcAft>
              <a:buSzPts val="1300"/>
              <a:buChar char="★"/>
            </a:pPr>
            <a:r>
              <a:rPr lang="en-GB"/>
              <a:t>Created a new column called “profit” from the difference between “list_price” and “standard_cost”</a:t>
            </a:r>
            <a:endParaRPr/>
          </a:p>
          <a:p>
            <a:pPr indent="0" lvl="0" marL="0" rtl="0" algn="l">
              <a:spcBef>
                <a:spcPts val="1600"/>
              </a:spcBef>
              <a:spcAft>
                <a:spcPts val="0"/>
              </a:spcAft>
              <a:buNone/>
            </a:pPr>
            <a:r>
              <a:t/>
            </a:r>
            <a:endParaRPr>
              <a:solidFill>
                <a:schemeClr val="accent6"/>
              </a:solidFill>
            </a:endParaRPr>
          </a:p>
          <a:p>
            <a:pPr indent="0" lvl="0" marL="0" rtl="0" algn="l">
              <a:lnSpc>
                <a:spcPct val="100000"/>
              </a:lnSpc>
              <a:spcBef>
                <a:spcPts val="1600"/>
              </a:spcBef>
              <a:spcAft>
                <a:spcPts val="0"/>
              </a:spcAft>
              <a:buNone/>
            </a:pPr>
            <a:r>
              <a:t/>
            </a:r>
            <a:endParaRPr>
              <a:solidFill>
                <a:schemeClr val="accent6"/>
              </a:solidFill>
            </a:endParaRPr>
          </a:p>
          <a:p>
            <a:pPr indent="0" lvl="0" marL="0" rtl="0" algn="l">
              <a:spcBef>
                <a:spcPts val="1600"/>
              </a:spcBef>
              <a:spcAft>
                <a:spcPts val="1600"/>
              </a:spcAft>
              <a:buNone/>
            </a:pPr>
            <a:r>
              <a:t/>
            </a:r>
            <a:endParaRPr>
              <a:solidFill>
                <a:schemeClr val="accent6"/>
              </a:solidFill>
            </a:endParaRPr>
          </a:p>
        </p:txBody>
      </p:sp>
      <p:sp>
        <p:nvSpPr>
          <p:cNvPr id="260" name="Google Shape;260;p20"/>
          <p:cNvSpPr txBox="1"/>
          <p:nvPr>
            <p:ph idx="1" type="body"/>
          </p:nvPr>
        </p:nvSpPr>
        <p:spPr>
          <a:xfrm>
            <a:off x="4746300" y="2571750"/>
            <a:ext cx="3900900" cy="24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6"/>
                </a:solidFill>
              </a:rPr>
              <a:t>Feature Engineering: </a:t>
            </a:r>
            <a:endParaRPr>
              <a:solidFill>
                <a:schemeClr val="accent6"/>
              </a:solidFill>
            </a:endParaRPr>
          </a:p>
          <a:p>
            <a:pPr indent="-311150" lvl="0" marL="457200" rtl="0" algn="l">
              <a:spcBef>
                <a:spcPts val="1600"/>
              </a:spcBef>
              <a:spcAft>
                <a:spcPts val="0"/>
              </a:spcAft>
              <a:buSzPts val="1300"/>
              <a:buChar char="★"/>
            </a:pPr>
            <a:r>
              <a:rPr lang="en-GB"/>
              <a:t>Created a column called “cus_count”, this is the frequency count of each customer visit to the organization. </a:t>
            </a:r>
            <a:endParaRPr/>
          </a:p>
          <a:p>
            <a:pPr indent="-311150" lvl="0" marL="457200" rtl="0" algn="l">
              <a:spcBef>
                <a:spcPts val="0"/>
              </a:spcBef>
              <a:spcAft>
                <a:spcPts val="0"/>
              </a:spcAft>
              <a:buSzPts val="1300"/>
              <a:buChar char="★"/>
            </a:pPr>
            <a:r>
              <a:rPr lang="en-GB"/>
              <a:t>Created a new column called “focus”, this are 2 categories of people, the column identifies customers that contributes to the biggest profits of Sprocket Central Pty Ltd. details would be given shortly. </a:t>
            </a:r>
            <a:endParaRPr>
              <a:solidFill>
                <a:schemeClr val="accent6"/>
              </a:solidFill>
            </a:endParaRPr>
          </a:p>
        </p:txBody>
      </p:sp>
      <p:pic>
        <p:nvPicPr>
          <p:cNvPr id="261" name="Google Shape;261;p20"/>
          <p:cNvPicPr preferRelativeResize="0"/>
          <p:nvPr/>
        </p:nvPicPr>
        <p:blipFill>
          <a:blip r:embed="rId3">
            <a:alphaModFix/>
          </a:blip>
          <a:stretch>
            <a:fillRect/>
          </a:stretch>
        </p:blipFill>
        <p:spPr>
          <a:xfrm rot="2699881">
            <a:off x="126605" y="990591"/>
            <a:ext cx="886691" cy="310618"/>
          </a:xfrm>
          <a:prstGeom prst="rect">
            <a:avLst/>
          </a:prstGeom>
          <a:noFill/>
          <a:ln>
            <a:noFill/>
          </a:ln>
        </p:spPr>
      </p:pic>
      <p:sp>
        <p:nvSpPr>
          <p:cNvPr id="262" name="Google Shape;262;p20"/>
          <p:cNvSpPr txBox="1"/>
          <p:nvPr/>
        </p:nvSpPr>
        <p:spPr>
          <a:xfrm>
            <a:off x="8663750" y="41950"/>
            <a:ext cx="4803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03</a:t>
            </a:r>
            <a:endParaRPr>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1"/>
          <p:cNvSpPr txBox="1"/>
          <p:nvPr>
            <p:ph idx="1" type="body"/>
          </p:nvPr>
        </p:nvSpPr>
        <p:spPr>
          <a:xfrm>
            <a:off x="190650" y="1483125"/>
            <a:ext cx="3594600" cy="3511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solidFill>
                  <a:schemeClr val="accent6"/>
                </a:solidFill>
              </a:rPr>
              <a:t>Table 1,</a:t>
            </a:r>
            <a:r>
              <a:rPr lang="en-GB"/>
              <a:t> is the count of customers wealth segment as well as their list price. From the table, we see that the mass customers has the highest count as well as the highest sum of list price. This is worth looking into by </a:t>
            </a:r>
            <a:r>
              <a:rPr lang="en-GB"/>
              <a:t>Sprocket Central Pty Ltd. </a:t>
            </a:r>
            <a:endParaRPr/>
          </a:p>
          <a:p>
            <a:pPr indent="0" lvl="0" marL="0" rtl="0" algn="just">
              <a:spcBef>
                <a:spcPts val="1600"/>
              </a:spcBef>
              <a:spcAft>
                <a:spcPts val="1600"/>
              </a:spcAft>
              <a:buNone/>
            </a:pPr>
            <a:r>
              <a:rPr lang="en-GB">
                <a:solidFill>
                  <a:schemeClr val="accent6"/>
                </a:solidFill>
              </a:rPr>
              <a:t>Table 2,</a:t>
            </a:r>
            <a:r>
              <a:rPr lang="en-GB"/>
              <a:t> on the hand shows the </a:t>
            </a:r>
            <a:r>
              <a:rPr lang="en-GB" sz="1400"/>
              <a:t>count of customers wealth segment, brands with mean of their property_valuation. From the table, we can deduce that the affluent customers has the highest property valuation across all the brands. The High Net Worth had the least property valuation.</a:t>
            </a:r>
            <a:r>
              <a:rPr lang="en-GB" sz="1400">
                <a:solidFill>
                  <a:schemeClr val="accent6"/>
                </a:solidFill>
              </a:rPr>
              <a:t> </a:t>
            </a:r>
            <a:endParaRPr/>
          </a:p>
        </p:txBody>
      </p:sp>
      <p:sp>
        <p:nvSpPr>
          <p:cNvPr id="268" name="Google Shape;268;p21"/>
          <p:cNvSpPr txBox="1"/>
          <p:nvPr>
            <p:ph type="title"/>
          </p:nvPr>
        </p:nvSpPr>
        <p:spPr>
          <a:xfrm>
            <a:off x="1297500" y="249025"/>
            <a:ext cx="6596100" cy="5223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b="1" lang="en-GB">
                <a:latin typeface="Lato"/>
                <a:ea typeface="Lato"/>
                <a:cs typeface="Lato"/>
                <a:sym typeface="Lato"/>
              </a:rPr>
              <a:t>Exploratory Data Analysis (</a:t>
            </a:r>
            <a:r>
              <a:rPr b="1" lang="en-GB" sz="1700">
                <a:solidFill>
                  <a:schemeClr val="accent6"/>
                </a:solidFill>
                <a:latin typeface="Lato"/>
                <a:ea typeface="Lato"/>
                <a:cs typeface="Lato"/>
                <a:sym typeface="Lato"/>
              </a:rPr>
              <a:t>Tables</a:t>
            </a:r>
            <a:r>
              <a:rPr b="1" lang="en-GB">
                <a:latin typeface="Lato"/>
                <a:ea typeface="Lato"/>
                <a:cs typeface="Lato"/>
                <a:sym typeface="Lato"/>
              </a:rPr>
              <a:t>)</a:t>
            </a:r>
            <a:endParaRPr b="1">
              <a:latin typeface="Lato"/>
              <a:ea typeface="Lato"/>
              <a:cs typeface="Lato"/>
              <a:sym typeface="Lato"/>
            </a:endParaRPr>
          </a:p>
        </p:txBody>
      </p:sp>
      <p:pic>
        <p:nvPicPr>
          <p:cNvPr id="269" name="Google Shape;269;p21"/>
          <p:cNvPicPr preferRelativeResize="0"/>
          <p:nvPr/>
        </p:nvPicPr>
        <p:blipFill>
          <a:blip r:embed="rId3">
            <a:alphaModFix/>
          </a:blip>
          <a:stretch>
            <a:fillRect/>
          </a:stretch>
        </p:blipFill>
        <p:spPr>
          <a:xfrm>
            <a:off x="3984075" y="1071625"/>
            <a:ext cx="5077175" cy="1385500"/>
          </a:xfrm>
          <a:prstGeom prst="rect">
            <a:avLst/>
          </a:prstGeom>
          <a:noFill/>
          <a:ln>
            <a:noFill/>
          </a:ln>
        </p:spPr>
      </p:pic>
      <p:pic>
        <p:nvPicPr>
          <p:cNvPr id="270" name="Google Shape;270;p21"/>
          <p:cNvPicPr preferRelativeResize="0"/>
          <p:nvPr/>
        </p:nvPicPr>
        <p:blipFill>
          <a:blip r:embed="rId4">
            <a:alphaModFix/>
          </a:blip>
          <a:stretch>
            <a:fillRect/>
          </a:stretch>
        </p:blipFill>
        <p:spPr>
          <a:xfrm>
            <a:off x="3984225" y="3264950"/>
            <a:ext cx="5053799" cy="1549525"/>
          </a:xfrm>
          <a:prstGeom prst="rect">
            <a:avLst/>
          </a:prstGeom>
          <a:noFill/>
          <a:ln>
            <a:noFill/>
          </a:ln>
        </p:spPr>
      </p:pic>
      <p:sp>
        <p:nvSpPr>
          <p:cNvPr id="271" name="Google Shape;271;p21"/>
          <p:cNvSpPr txBox="1"/>
          <p:nvPr/>
        </p:nvSpPr>
        <p:spPr>
          <a:xfrm>
            <a:off x="3884675" y="771325"/>
            <a:ext cx="51531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6"/>
                </a:solidFill>
                <a:latin typeface="Lato"/>
                <a:ea typeface="Lato"/>
                <a:cs typeface="Lato"/>
                <a:sym typeface="Lato"/>
              </a:rPr>
              <a:t>Table 1: The count of customers wealth segment and list price</a:t>
            </a:r>
            <a:endParaRPr>
              <a:solidFill>
                <a:schemeClr val="accent6"/>
              </a:solidFill>
              <a:latin typeface="Lato"/>
              <a:ea typeface="Lato"/>
              <a:cs typeface="Lato"/>
              <a:sym typeface="Lato"/>
            </a:endParaRPr>
          </a:p>
        </p:txBody>
      </p:sp>
      <p:sp>
        <p:nvSpPr>
          <p:cNvPr id="272" name="Google Shape;272;p21"/>
          <p:cNvSpPr txBox="1"/>
          <p:nvPr/>
        </p:nvSpPr>
        <p:spPr>
          <a:xfrm>
            <a:off x="3884675" y="2687450"/>
            <a:ext cx="5291700" cy="5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6"/>
                </a:solidFill>
                <a:latin typeface="Lato"/>
                <a:ea typeface="Lato"/>
                <a:cs typeface="Lato"/>
                <a:sym typeface="Lato"/>
              </a:rPr>
              <a:t>Table 2: The count of customers wealth segment, brands with mean of the property_valuation</a:t>
            </a:r>
            <a:endParaRPr>
              <a:solidFill>
                <a:schemeClr val="accent6"/>
              </a:solidFill>
              <a:latin typeface="Lato"/>
              <a:ea typeface="Lato"/>
              <a:cs typeface="Lato"/>
              <a:sym typeface="Lato"/>
            </a:endParaRPr>
          </a:p>
        </p:txBody>
      </p:sp>
      <p:pic>
        <p:nvPicPr>
          <p:cNvPr id="273" name="Google Shape;273;p21"/>
          <p:cNvPicPr preferRelativeResize="0"/>
          <p:nvPr/>
        </p:nvPicPr>
        <p:blipFill>
          <a:blip r:embed="rId5">
            <a:alphaModFix/>
          </a:blip>
          <a:stretch>
            <a:fillRect/>
          </a:stretch>
        </p:blipFill>
        <p:spPr>
          <a:xfrm rot="2699881">
            <a:off x="126605" y="990591"/>
            <a:ext cx="886691" cy="310618"/>
          </a:xfrm>
          <a:prstGeom prst="rect">
            <a:avLst/>
          </a:prstGeom>
          <a:noFill/>
          <a:ln>
            <a:noFill/>
          </a:ln>
        </p:spPr>
      </p:pic>
      <p:sp>
        <p:nvSpPr>
          <p:cNvPr id="274" name="Google Shape;274;p21"/>
          <p:cNvSpPr txBox="1"/>
          <p:nvPr/>
        </p:nvSpPr>
        <p:spPr>
          <a:xfrm>
            <a:off x="8663750" y="41950"/>
            <a:ext cx="4803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04</a:t>
            </a:r>
            <a:endParaRPr>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2"/>
          <p:cNvSpPr txBox="1"/>
          <p:nvPr>
            <p:ph type="title"/>
          </p:nvPr>
        </p:nvSpPr>
        <p:spPr>
          <a:xfrm>
            <a:off x="1297500" y="249025"/>
            <a:ext cx="6596100" cy="5223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b="1" lang="en-GB">
                <a:latin typeface="Lato"/>
                <a:ea typeface="Lato"/>
                <a:cs typeface="Lato"/>
                <a:sym typeface="Lato"/>
              </a:rPr>
              <a:t>Exploratory Data Analysis (</a:t>
            </a:r>
            <a:r>
              <a:rPr b="1" lang="en-GB" sz="1700">
                <a:solidFill>
                  <a:schemeClr val="accent6"/>
                </a:solidFill>
                <a:latin typeface="Lato"/>
                <a:ea typeface="Lato"/>
                <a:cs typeface="Lato"/>
                <a:sym typeface="Lato"/>
              </a:rPr>
              <a:t>Graphs</a:t>
            </a:r>
            <a:r>
              <a:rPr b="1" lang="en-GB">
                <a:latin typeface="Lato"/>
                <a:ea typeface="Lato"/>
                <a:cs typeface="Lato"/>
                <a:sym typeface="Lato"/>
              </a:rPr>
              <a:t>)</a:t>
            </a:r>
            <a:endParaRPr b="1">
              <a:latin typeface="Lato"/>
              <a:ea typeface="Lato"/>
              <a:cs typeface="Lato"/>
              <a:sym typeface="Lato"/>
            </a:endParaRPr>
          </a:p>
        </p:txBody>
      </p:sp>
      <p:sp>
        <p:nvSpPr>
          <p:cNvPr id="280" name="Google Shape;280;p22"/>
          <p:cNvSpPr txBox="1"/>
          <p:nvPr>
            <p:ph idx="1" type="body"/>
          </p:nvPr>
        </p:nvSpPr>
        <p:spPr>
          <a:xfrm>
            <a:off x="198925" y="1569200"/>
            <a:ext cx="2592300" cy="34485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a:t>The chart beside is a </a:t>
            </a:r>
            <a:r>
              <a:rPr lang="en-GB">
                <a:solidFill>
                  <a:schemeClr val="accent6"/>
                </a:solidFill>
              </a:rPr>
              <a:t>heat map </a:t>
            </a:r>
            <a:r>
              <a:rPr lang="en-GB"/>
              <a:t>showing the correlation (of all the numerical variables in the data set). From the graph is can be seen that most of the variables are not correlated with each other, however, standard cost and list price has a very strong positive correlation of 0.95. Also, age and tenure are moderately correlated with value 0.42. Post code and property evaluation has a moderately negative correlation of -0.52. </a:t>
            </a:r>
            <a:endParaRPr/>
          </a:p>
        </p:txBody>
      </p:sp>
      <p:sp>
        <p:nvSpPr>
          <p:cNvPr id="281" name="Google Shape;281;p22"/>
          <p:cNvSpPr txBox="1"/>
          <p:nvPr/>
        </p:nvSpPr>
        <p:spPr>
          <a:xfrm>
            <a:off x="2882500" y="893125"/>
            <a:ext cx="61554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6"/>
                </a:solidFill>
                <a:latin typeface="Lato"/>
                <a:ea typeface="Lato"/>
                <a:cs typeface="Lato"/>
                <a:sym typeface="Lato"/>
              </a:rPr>
              <a:t>Figure</a:t>
            </a:r>
            <a:r>
              <a:rPr lang="en-GB">
                <a:solidFill>
                  <a:schemeClr val="accent6"/>
                </a:solidFill>
                <a:latin typeface="Lato"/>
                <a:ea typeface="Lato"/>
                <a:cs typeface="Lato"/>
                <a:sym typeface="Lato"/>
              </a:rPr>
              <a:t> 1: Correlation plot of all numerical variables</a:t>
            </a:r>
            <a:endParaRPr>
              <a:solidFill>
                <a:schemeClr val="accent6"/>
              </a:solidFill>
              <a:latin typeface="Lato"/>
              <a:ea typeface="Lato"/>
              <a:cs typeface="Lato"/>
              <a:sym typeface="Lato"/>
            </a:endParaRPr>
          </a:p>
        </p:txBody>
      </p:sp>
      <p:pic>
        <p:nvPicPr>
          <p:cNvPr id="282" name="Google Shape;282;p22"/>
          <p:cNvPicPr preferRelativeResize="0"/>
          <p:nvPr/>
        </p:nvPicPr>
        <p:blipFill>
          <a:blip r:embed="rId3">
            <a:alphaModFix/>
          </a:blip>
          <a:stretch>
            <a:fillRect/>
          </a:stretch>
        </p:blipFill>
        <p:spPr>
          <a:xfrm rot="2699881">
            <a:off x="126605" y="990591"/>
            <a:ext cx="886691" cy="310618"/>
          </a:xfrm>
          <a:prstGeom prst="rect">
            <a:avLst/>
          </a:prstGeom>
          <a:noFill/>
          <a:ln>
            <a:noFill/>
          </a:ln>
        </p:spPr>
      </p:pic>
      <p:sp>
        <p:nvSpPr>
          <p:cNvPr id="283" name="Google Shape;283;p22"/>
          <p:cNvSpPr txBox="1"/>
          <p:nvPr/>
        </p:nvSpPr>
        <p:spPr>
          <a:xfrm>
            <a:off x="8663750" y="41950"/>
            <a:ext cx="4803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05</a:t>
            </a:r>
            <a:endParaRPr>
              <a:solidFill>
                <a:schemeClr val="lt1"/>
              </a:solidFill>
              <a:latin typeface="Lato"/>
              <a:ea typeface="Lato"/>
              <a:cs typeface="Lato"/>
              <a:sym typeface="Lato"/>
            </a:endParaRPr>
          </a:p>
        </p:txBody>
      </p:sp>
      <p:pic>
        <p:nvPicPr>
          <p:cNvPr id="284" name="Google Shape;284;p22"/>
          <p:cNvPicPr preferRelativeResize="0"/>
          <p:nvPr/>
        </p:nvPicPr>
        <p:blipFill>
          <a:blip r:embed="rId4">
            <a:alphaModFix/>
          </a:blip>
          <a:stretch>
            <a:fillRect/>
          </a:stretch>
        </p:blipFill>
        <p:spPr>
          <a:xfrm>
            <a:off x="2943625" y="1252525"/>
            <a:ext cx="5901474" cy="35574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3"/>
          <p:cNvSpPr txBox="1"/>
          <p:nvPr>
            <p:ph type="title"/>
          </p:nvPr>
        </p:nvSpPr>
        <p:spPr>
          <a:xfrm>
            <a:off x="1297500" y="249025"/>
            <a:ext cx="6596100" cy="5223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b="1" lang="en-GB">
                <a:latin typeface="Lato"/>
                <a:ea typeface="Lato"/>
                <a:cs typeface="Lato"/>
                <a:sym typeface="Lato"/>
              </a:rPr>
              <a:t>Exploratory Data Analysis (</a:t>
            </a:r>
            <a:r>
              <a:rPr b="1" lang="en-GB" sz="1800">
                <a:solidFill>
                  <a:schemeClr val="accent6"/>
                </a:solidFill>
                <a:latin typeface="Lato"/>
                <a:ea typeface="Lato"/>
                <a:cs typeface="Lato"/>
                <a:sym typeface="Lato"/>
              </a:rPr>
              <a:t>Graphs</a:t>
            </a:r>
            <a:r>
              <a:rPr b="1" lang="en-GB">
                <a:latin typeface="Lato"/>
                <a:ea typeface="Lato"/>
                <a:cs typeface="Lato"/>
                <a:sym typeface="Lato"/>
              </a:rPr>
              <a:t>)</a:t>
            </a:r>
            <a:endParaRPr b="1">
              <a:latin typeface="Lato"/>
              <a:ea typeface="Lato"/>
              <a:cs typeface="Lato"/>
              <a:sym typeface="Lato"/>
            </a:endParaRPr>
          </a:p>
        </p:txBody>
      </p:sp>
      <p:sp>
        <p:nvSpPr>
          <p:cNvPr id="290" name="Google Shape;290;p23"/>
          <p:cNvSpPr txBox="1"/>
          <p:nvPr>
            <p:ph idx="1" type="body"/>
          </p:nvPr>
        </p:nvSpPr>
        <p:spPr>
          <a:xfrm>
            <a:off x="198925" y="1484950"/>
            <a:ext cx="2691900" cy="3594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a:t>This is a </a:t>
            </a:r>
            <a:r>
              <a:rPr lang="en-GB">
                <a:solidFill>
                  <a:schemeClr val="accent6"/>
                </a:solidFill>
              </a:rPr>
              <a:t>bar </a:t>
            </a:r>
            <a:r>
              <a:rPr lang="en-GB">
                <a:solidFill>
                  <a:schemeClr val="accent6"/>
                </a:solidFill>
              </a:rPr>
              <a:t>chart</a:t>
            </a:r>
            <a:r>
              <a:rPr lang="en-GB"/>
              <a:t> displaying the distribution of the number of bikes customers bought by state. From the plot, we can infer that the most bike purchase came from New South Wales, with the mean purchase of about 50 bikes. The least purchase came from Victoria with a mean of about 45 bikes. We also observe that, the variance </a:t>
            </a:r>
            <a:r>
              <a:rPr lang="en-GB"/>
              <a:t>across</a:t>
            </a:r>
            <a:r>
              <a:rPr lang="en-GB"/>
              <a:t> each of the state are almost equal. Well, they may look so much the same, it would be nice to see if there is a statistical significant among the states. </a:t>
            </a:r>
            <a:endParaRPr/>
          </a:p>
        </p:txBody>
      </p:sp>
      <p:sp>
        <p:nvSpPr>
          <p:cNvPr id="291" name="Google Shape;291;p23"/>
          <p:cNvSpPr txBox="1"/>
          <p:nvPr/>
        </p:nvSpPr>
        <p:spPr>
          <a:xfrm>
            <a:off x="3015000" y="826200"/>
            <a:ext cx="60102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6"/>
                </a:solidFill>
                <a:latin typeface="Lato"/>
                <a:ea typeface="Lato"/>
                <a:cs typeface="Lato"/>
                <a:sym typeface="Lato"/>
              </a:rPr>
              <a:t>Figure 2</a:t>
            </a:r>
            <a:r>
              <a:rPr lang="en-GB">
                <a:solidFill>
                  <a:schemeClr val="accent6"/>
                </a:solidFill>
                <a:latin typeface="Lato"/>
                <a:ea typeface="Lato"/>
                <a:cs typeface="Lato"/>
                <a:sym typeface="Lato"/>
              </a:rPr>
              <a:t>: Customers past 3 years bike related purchases by state</a:t>
            </a:r>
            <a:endParaRPr>
              <a:solidFill>
                <a:schemeClr val="accent6"/>
              </a:solidFill>
              <a:latin typeface="Lato"/>
              <a:ea typeface="Lato"/>
              <a:cs typeface="Lato"/>
              <a:sym typeface="Lato"/>
            </a:endParaRPr>
          </a:p>
        </p:txBody>
      </p:sp>
      <p:pic>
        <p:nvPicPr>
          <p:cNvPr id="292" name="Google Shape;292;p23"/>
          <p:cNvPicPr preferRelativeResize="0"/>
          <p:nvPr/>
        </p:nvPicPr>
        <p:blipFill>
          <a:blip r:embed="rId3">
            <a:alphaModFix/>
          </a:blip>
          <a:stretch>
            <a:fillRect/>
          </a:stretch>
        </p:blipFill>
        <p:spPr>
          <a:xfrm rot="2699881">
            <a:off x="126605" y="990591"/>
            <a:ext cx="886691" cy="310618"/>
          </a:xfrm>
          <a:prstGeom prst="rect">
            <a:avLst/>
          </a:prstGeom>
          <a:noFill/>
          <a:ln>
            <a:noFill/>
          </a:ln>
        </p:spPr>
      </p:pic>
      <p:sp>
        <p:nvSpPr>
          <p:cNvPr id="293" name="Google Shape;293;p23"/>
          <p:cNvSpPr txBox="1"/>
          <p:nvPr/>
        </p:nvSpPr>
        <p:spPr>
          <a:xfrm>
            <a:off x="8663750" y="41950"/>
            <a:ext cx="4803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06</a:t>
            </a:r>
            <a:endParaRPr>
              <a:solidFill>
                <a:schemeClr val="lt1"/>
              </a:solidFill>
              <a:latin typeface="Lato"/>
              <a:ea typeface="Lato"/>
              <a:cs typeface="Lato"/>
              <a:sym typeface="Lato"/>
            </a:endParaRPr>
          </a:p>
        </p:txBody>
      </p:sp>
      <p:pic>
        <p:nvPicPr>
          <p:cNvPr id="294" name="Google Shape;294;p23"/>
          <p:cNvPicPr preferRelativeResize="0"/>
          <p:nvPr/>
        </p:nvPicPr>
        <p:blipFill>
          <a:blip r:embed="rId4">
            <a:alphaModFix/>
          </a:blip>
          <a:stretch>
            <a:fillRect/>
          </a:stretch>
        </p:blipFill>
        <p:spPr>
          <a:xfrm>
            <a:off x="3043225" y="1307400"/>
            <a:ext cx="5893920" cy="3683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4"/>
          <p:cNvSpPr txBox="1"/>
          <p:nvPr>
            <p:ph type="title"/>
          </p:nvPr>
        </p:nvSpPr>
        <p:spPr>
          <a:xfrm>
            <a:off x="1297500" y="249025"/>
            <a:ext cx="6596100" cy="5223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b="1" lang="en-GB">
                <a:latin typeface="Lato"/>
                <a:ea typeface="Lato"/>
                <a:cs typeface="Lato"/>
                <a:sym typeface="Lato"/>
              </a:rPr>
              <a:t>Exploratory Data Analysis (</a:t>
            </a:r>
            <a:r>
              <a:rPr b="1" lang="en-GB" sz="1800">
                <a:solidFill>
                  <a:schemeClr val="accent6"/>
                </a:solidFill>
                <a:latin typeface="Lato"/>
                <a:ea typeface="Lato"/>
                <a:cs typeface="Lato"/>
                <a:sym typeface="Lato"/>
              </a:rPr>
              <a:t>Graphs</a:t>
            </a:r>
            <a:r>
              <a:rPr b="1" lang="en-GB">
                <a:latin typeface="Lato"/>
                <a:ea typeface="Lato"/>
                <a:cs typeface="Lato"/>
                <a:sym typeface="Lato"/>
              </a:rPr>
              <a:t>)</a:t>
            </a:r>
            <a:endParaRPr b="1">
              <a:latin typeface="Lato"/>
              <a:ea typeface="Lato"/>
              <a:cs typeface="Lato"/>
              <a:sym typeface="Lato"/>
            </a:endParaRPr>
          </a:p>
        </p:txBody>
      </p:sp>
      <p:sp>
        <p:nvSpPr>
          <p:cNvPr id="300" name="Google Shape;300;p24"/>
          <p:cNvSpPr txBox="1"/>
          <p:nvPr>
            <p:ph idx="1" type="body"/>
          </p:nvPr>
        </p:nvSpPr>
        <p:spPr>
          <a:xfrm>
            <a:off x="677900" y="2690125"/>
            <a:ext cx="7898100" cy="22167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a:t>The</a:t>
            </a:r>
            <a:r>
              <a:rPr lang="en-GB"/>
              <a:t> </a:t>
            </a:r>
            <a:r>
              <a:rPr lang="en-GB">
                <a:solidFill>
                  <a:schemeClr val="accent6"/>
                </a:solidFill>
              </a:rPr>
              <a:t>ANOVA test </a:t>
            </a:r>
            <a:r>
              <a:rPr lang="en-GB"/>
              <a:t>known as “Analysis of Variance” is a  is a parametric test used to test for a statistically significant difference of an outcome between 3 or more groups.</a:t>
            </a:r>
            <a:r>
              <a:rPr lang="en-GB"/>
              <a:t> From the previous slide, we observed that the number of bike customer bought among the three states where </a:t>
            </a:r>
            <a:r>
              <a:rPr lang="en-GB"/>
              <a:t>somehow</a:t>
            </a:r>
            <a:r>
              <a:rPr lang="en-GB"/>
              <a:t> close, we needed to see if this closeness was statistically significant. Above is an ANOVA test across the three states, from the table, we notice that the p-value is 0.01285 which is &lt; 0.05 ( 95% confidence level), hence, we reject the null hypothesis and conclude that there is a statistical difference in the number of bikes bought across the three states in the past 3 years. The omega_sq is known as the “eta” value, that is, the effect of the effect size, this is to tell us if the statistical significant is meaningful. From the value above, 0.0000522 seems small, hence we can say that, although it is significant, but the effect is small.</a:t>
            </a:r>
            <a:endParaRPr/>
          </a:p>
        </p:txBody>
      </p:sp>
      <p:sp>
        <p:nvSpPr>
          <p:cNvPr id="301" name="Google Shape;301;p24"/>
          <p:cNvSpPr txBox="1"/>
          <p:nvPr/>
        </p:nvSpPr>
        <p:spPr>
          <a:xfrm>
            <a:off x="1374950" y="826200"/>
            <a:ext cx="7650300" cy="6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6"/>
                </a:solidFill>
                <a:latin typeface="Lato"/>
                <a:ea typeface="Lato"/>
                <a:cs typeface="Lato"/>
                <a:sym typeface="Lato"/>
              </a:rPr>
              <a:t>Figure 3: ANOVA test to check for the </a:t>
            </a:r>
            <a:r>
              <a:rPr lang="en-GB">
                <a:solidFill>
                  <a:schemeClr val="accent6"/>
                </a:solidFill>
                <a:latin typeface="Lato"/>
                <a:ea typeface="Lato"/>
                <a:cs typeface="Lato"/>
                <a:sym typeface="Lato"/>
              </a:rPr>
              <a:t>statistical</a:t>
            </a:r>
            <a:r>
              <a:rPr lang="en-GB">
                <a:solidFill>
                  <a:schemeClr val="accent6"/>
                </a:solidFill>
                <a:latin typeface="Lato"/>
                <a:ea typeface="Lato"/>
                <a:cs typeface="Lato"/>
                <a:sym typeface="Lato"/>
              </a:rPr>
              <a:t> difference in the number of bikes customers  bought among the 3 states.</a:t>
            </a:r>
            <a:endParaRPr>
              <a:solidFill>
                <a:schemeClr val="accent6"/>
              </a:solidFill>
              <a:latin typeface="Lato"/>
              <a:ea typeface="Lato"/>
              <a:cs typeface="Lato"/>
              <a:sym typeface="Lato"/>
            </a:endParaRPr>
          </a:p>
        </p:txBody>
      </p:sp>
      <p:pic>
        <p:nvPicPr>
          <p:cNvPr id="302" name="Google Shape;302;p24"/>
          <p:cNvPicPr preferRelativeResize="0"/>
          <p:nvPr/>
        </p:nvPicPr>
        <p:blipFill>
          <a:blip r:embed="rId3">
            <a:alphaModFix/>
          </a:blip>
          <a:stretch>
            <a:fillRect/>
          </a:stretch>
        </p:blipFill>
        <p:spPr>
          <a:xfrm rot="2699881">
            <a:off x="126605" y="990591"/>
            <a:ext cx="886691" cy="310618"/>
          </a:xfrm>
          <a:prstGeom prst="rect">
            <a:avLst/>
          </a:prstGeom>
          <a:noFill/>
          <a:ln>
            <a:noFill/>
          </a:ln>
        </p:spPr>
      </p:pic>
      <p:sp>
        <p:nvSpPr>
          <p:cNvPr id="303" name="Google Shape;303;p24"/>
          <p:cNvSpPr txBox="1"/>
          <p:nvPr/>
        </p:nvSpPr>
        <p:spPr>
          <a:xfrm>
            <a:off x="8663750" y="41950"/>
            <a:ext cx="4803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07</a:t>
            </a:r>
            <a:endParaRPr>
              <a:solidFill>
                <a:schemeClr val="lt1"/>
              </a:solidFill>
              <a:latin typeface="Lato"/>
              <a:ea typeface="Lato"/>
              <a:cs typeface="Lato"/>
              <a:sym typeface="Lato"/>
            </a:endParaRPr>
          </a:p>
        </p:txBody>
      </p:sp>
      <p:pic>
        <p:nvPicPr>
          <p:cNvPr id="304" name="Google Shape;304;p24"/>
          <p:cNvPicPr preferRelativeResize="0"/>
          <p:nvPr/>
        </p:nvPicPr>
        <p:blipFill>
          <a:blip r:embed="rId4">
            <a:alphaModFix/>
          </a:blip>
          <a:stretch>
            <a:fillRect/>
          </a:stretch>
        </p:blipFill>
        <p:spPr>
          <a:xfrm>
            <a:off x="1482550" y="1432200"/>
            <a:ext cx="6781475" cy="983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5"/>
          <p:cNvSpPr txBox="1"/>
          <p:nvPr>
            <p:ph type="title"/>
          </p:nvPr>
        </p:nvSpPr>
        <p:spPr>
          <a:xfrm>
            <a:off x="1297500" y="249025"/>
            <a:ext cx="6596100" cy="5223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b="1" lang="en-GB">
                <a:latin typeface="Lato"/>
                <a:ea typeface="Lato"/>
                <a:cs typeface="Lato"/>
                <a:sym typeface="Lato"/>
              </a:rPr>
              <a:t>Exploratory Data Analysis (</a:t>
            </a:r>
            <a:r>
              <a:rPr b="1" lang="en-GB" sz="1700">
                <a:solidFill>
                  <a:schemeClr val="accent6"/>
                </a:solidFill>
                <a:latin typeface="Lato"/>
                <a:ea typeface="Lato"/>
                <a:cs typeface="Lato"/>
                <a:sym typeface="Lato"/>
              </a:rPr>
              <a:t>Graphs</a:t>
            </a:r>
            <a:r>
              <a:rPr b="1" lang="en-GB">
                <a:latin typeface="Lato"/>
                <a:ea typeface="Lato"/>
                <a:cs typeface="Lato"/>
                <a:sym typeface="Lato"/>
              </a:rPr>
              <a:t>)</a:t>
            </a:r>
            <a:endParaRPr b="1">
              <a:latin typeface="Lato"/>
              <a:ea typeface="Lato"/>
              <a:cs typeface="Lato"/>
              <a:sym typeface="Lato"/>
            </a:endParaRPr>
          </a:p>
        </p:txBody>
      </p:sp>
      <p:sp>
        <p:nvSpPr>
          <p:cNvPr id="310" name="Google Shape;310;p25"/>
          <p:cNvSpPr txBox="1"/>
          <p:nvPr>
            <p:ph idx="1" type="body"/>
          </p:nvPr>
        </p:nvSpPr>
        <p:spPr>
          <a:xfrm>
            <a:off x="198925" y="1640500"/>
            <a:ext cx="3180600" cy="3255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a:t>This </a:t>
            </a:r>
            <a:r>
              <a:rPr lang="en-GB">
                <a:solidFill>
                  <a:schemeClr val="accent6"/>
                </a:solidFill>
              </a:rPr>
              <a:t>bar chart</a:t>
            </a:r>
            <a:r>
              <a:rPr lang="en-GB"/>
              <a:t> displays the property valuation by state. As seen from the plot, we can deduce that </a:t>
            </a:r>
            <a:r>
              <a:rPr lang="en-GB"/>
              <a:t>New South Wales has the highest property valuation with the least variance as well. However, they have four outliers with low property valuation. </a:t>
            </a:r>
            <a:r>
              <a:rPr lang="en-GB"/>
              <a:t>QLD has the least property valuation as well as the highest variance across the property valuation. Aside New South Wales, Victoria also have a high property valuation. </a:t>
            </a:r>
            <a:endParaRPr/>
          </a:p>
        </p:txBody>
      </p:sp>
      <p:sp>
        <p:nvSpPr>
          <p:cNvPr id="311" name="Google Shape;311;p25"/>
          <p:cNvSpPr txBox="1"/>
          <p:nvPr/>
        </p:nvSpPr>
        <p:spPr>
          <a:xfrm>
            <a:off x="3569950" y="826200"/>
            <a:ext cx="54549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accent6"/>
                </a:solidFill>
                <a:latin typeface="Lato"/>
                <a:ea typeface="Lato"/>
                <a:cs typeface="Lato"/>
                <a:sym typeface="Lato"/>
              </a:rPr>
              <a:t>Figure 3: Customers property valuation by state</a:t>
            </a:r>
            <a:endParaRPr>
              <a:solidFill>
                <a:schemeClr val="accent6"/>
              </a:solidFill>
              <a:latin typeface="Lato"/>
              <a:ea typeface="Lato"/>
              <a:cs typeface="Lato"/>
              <a:sym typeface="Lato"/>
            </a:endParaRPr>
          </a:p>
        </p:txBody>
      </p:sp>
      <p:pic>
        <p:nvPicPr>
          <p:cNvPr id="312" name="Google Shape;312;p25"/>
          <p:cNvPicPr preferRelativeResize="0"/>
          <p:nvPr/>
        </p:nvPicPr>
        <p:blipFill>
          <a:blip r:embed="rId3">
            <a:alphaModFix/>
          </a:blip>
          <a:stretch>
            <a:fillRect/>
          </a:stretch>
        </p:blipFill>
        <p:spPr>
          <a:xfrm rot="2699881">
            <a:off x="126605" y="990591"/>
            <a:ext cx="886691" cy="310618"/>
          </a:xfrm>
          <a:prstGeom prst="rect">
            <a:avLst/>
          </a:prstGeom>
          <a:noFill/>
          <a:ln>
            <a:noFill/>
          </a:ln>
        </p:spPr>
      </p:pic>
      <p:sp>
        <p:nvSpPr>
          <p:cNvPr id="313" name="Google Shape;313;p25"/>
          <p:cNvSpPr txBox="1"/>
          <p:nvPr/>
        </p:nvSpPr>
        <p:spPr>
          <a:xfrm>
            <a:off x="8663750" y="41950"/>
            <a:ext cx="4803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08</a:t>
            </a:r>
            <a:endParaRPr>
              <a:solidFill>
                <a:schemeClr val="lt1"/>
              </a:solidFill>
              <a:latin typeface="Lato"/>
              <a:ea typeface="Lato"/>
              <a:cs typeface="Lato"/>
              <a:sym typeface="Lato"/>
            </a:endParaRPr>
          </a:p>
        </p:txBody>
      </p:sp>
      <p:pic>
        <p:nvPicPr>
          <p:cNvPr id="314" name="Google Shape;314;p25"/>
          <p:cNvPicPr preferRelativeResize="0"/>
          <p:nvPr/>
        </p:nvPicPr>
        <p:blipFill>
          <a:blip r:embed="rId4">
            <a:alphaModFix/>
          </a:blip>
          <a:stretch>
            <a:fillRect/>
          </a:stretch>
        </p:blipFill>
        <p:spPr>
          <a:xfrm>
            <a:off x="3531925" y="1307400"/>
            <a:ext cx="5459675" cy="34426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